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sf" ContentType="video/x-ms-as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</p:sldMasterIdLst>
  <p:notesMasterIdLst>
    <p:notesMasterId r:id="rId38"/>
  </p:notesMasterIdLst>
  <p:handoutMasterIdLst>
    <p:handoutMasterId r:id="rId39"/>
  </p:handoutMasterIdLst>
  <p:sldIdLst>
    <p:sldId id="272" r:id="rId2"/>
    <p:sldId id="281" r:id="rId3"/>
    <p:sldId id="282" r:id="rId4"/>
    <p:sldId id="273" r:id="rId5"/>
    <p:sldId id="274" r:id="rId6"/>
    <p:sldId id="283" r:id="rId7"/>
    <p:sldId id="275" r:id="rId8"/>
    <p:sldId id="276" r:id="rId9"/>
    <p:sldId id="277" r:id="rId10"/>
    <p:sldId id="284" r:id="rId11"/>
    <p:sldId id="285" r:id="rId12"/>
    <p:sldId id="312" r:id="rId13"/>
    <p:sldId id="286" r:id="rId14"/>
    <p:sldId id="278" r:id="rId15"/>
    <p:sldId id="279" r:id="rId16"/>
    <p:sldId id="280" r:id="rId17"/>
    <p:sldId id="307" r:id="rId18"/>
    <p:sldId id="306" r:id="rId19"/>
    <p:sldId id="287" r:id="rId20"/>
    <p:sldId id="290" r:id="rId21"/>
    <p:sldId id="291" r:id="rId22"/>
    <p:sldId id="308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309" r:id="rId31"/>
    <p:sldId id="310" r:id="rId32"/>
    <p:sldId id="311" r:id="rId33"/>
    <p:sldId id="301" r:id="rId34"/>
    <p:sldId id="302" r:id="rId35"/>
    <p:sldId id="303" r:id="rId36"/>
    <p:sldId id="304" r:id="rId37"/>
  </p:sldIdLst>
  <p:sldSz cx="9144000" cy="6858000" type="screen4x3"/>
  <p:notesSz cx="6858000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Univers Condensed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3333FF"/>
    <a:srgbClr val="F9E697"/>
    <a:srgbClr val="F4D79C"/>
    <a:srgbClr val="99CCFF"/>
    <a:srgbClr val="60A1E2"/>
    <a:srgbClr val="00458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 autoAdjust="0"/>
    <p:restoredTop sz="81172" autoAdjust="0"/>
  </p:normalViewPr>
  <p:slideViewPr>
    <p:cSldViewPr>
      <p:cViewPr>
        <p:scale>
          <a:sx n="60" d="100"/>
          <a:sy n="60" d="100"/>
        </p:scale>
        <p:origin x="-2244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673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674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674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ACA5FA6D-5B09-4A00-8A35-D3C884029B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691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84213"/>
            <a:ext cx="4557712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C45A2E79-074F-488F-AA2A-C8F752E2A1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980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09CC84-1402-40FC-9A22-52D1AF916231}" type="slidenum">
              <a:rPr lang="en-US"/>
              <a:pPr/>
              <a:t>1</a:t>
            </a:fld>
            <a:endParaRPr lang="en-US"/>
          </a:p>
        </p:txBody>
      </p:sp>
      <p:sp>
        <p:nvSpPr>
          <p:cNvPr id="43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http://2083711.sites.myregisteredsite.com/data/Insects-Butterflies-Monarch-01.jpg</a:t>
            </a:r>
          </a:p>
          <a:p>
            <a:r>
              <a:rPr lang="en-US" dirty="0" smtClean="0"/>
              <a:t>https://www.google.com/search?channel=fflb&amp;q=fresh+oranges&amp;rls=org.mozilla:en-US:official&amp;tbm=isch&amp;tbs=isz:l&amp;ei=nm2oU62-HcShqAarrYCgAg#facrc=_&amp;imgdii=_&amp;imgrc=vY6_yKgmgpIp8M%253A%3BLoZv3zD8AixyiM%3Bhttp%253A%252F%252F3.bp.blogspot.com%252F-f8TyiFiH_ac%252FTXp_d7WDhNI%252FAAAAAAAAL5Y%252FFrqWX6O3pXA%252Fs1600%252Foranges-11.jpg%3Bhttp%253A%252F%252Fwissmanns.blogspot.com%252F2011%252F03%252Fcitrus-days.html%3B1600%3B1074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2D8F95-A303-4A12-A9F0-3FE926DC39CC}" type="slidenum">
              <a:rPr lang="en-US"/>
              <a:pPr/>
              <a:t>14</a:t>
            </a:fld>
            <a:endParaRPr lang="en-US"/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330700"/>
            <a:ext cx="5943600" cy="41021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79BB1F-1718-4055-A43F-A431A9AEA0BF}" type="slidenum">
              <a:rPr lang="en-US"/>
              <a:pPr/>
              <a:t>15</a:t>
            </a:fld>
            <a:endParaRPr lang="en-US"/>
          </a:p>
        </p:txBody>
      </p:sp>
      <p:sp>
        <p:nvSpPr>
          <p:cNvPr id="45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30700"/>
            <a:ext cx="5562600" cy="41021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8C6868-37EA-4B31-A631-E0BA2021ABCA}" type="slidenum">
              <a:rPr lang="en-US"/>
              <a:pPr/>
              <a:t>16</a:t>
            </a:fld>
            <a:endParaRPr lang="en-US"/>
          </a:p>
        </p:txBody>
      </p:sp>
      <p:sp>
        <p:nvSpPr>
          <p:cNvPr id="45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F8CDA7-B30F-423E-A3FD-9BE9E8996116}" type="slidenum">
              <a:rPr lang="en-US"/>
              <a:pPr/>
              <a:t>19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Helvetica Light"/>
                <a:cs typeface="Helvetica"/>
              </a:rPr>
              <a:t>Organisms are classified into domains based on cell type and structure</a:t>
            </a:r>
          </a:p>
          <a:p>
            <a:r>
              <a:rPr lang="en-US" sz="1200" dirty="0" smtClean="0">
                <a:latin typeface="Helvetica Light"/>
                <a:cs typeface="Helvetica"/>
              </a:rPr>
              <a:t>Organisms are classified into kingdoms based on cell type, structure, and nutrition</a:t>
            </a:r>
          </a:p>
          <a:p>
            <a:endParaRPr lang="en-US" sz="1200" dirty="0" smtClean="0">
              <a:latin typeface="Helvetica Light"/>
              <a:cs typeface="Helvetica"/>
            </a:endParaRPr>
          </a:p>
          <a:p>
            <a:r>
              <a:rPr lang="en-US" dirty="0" smtClean="0"/>
              <a:t>Biologists group organisms to represent similarities and proposed relationships.</a:t>
            </a:r>
          </a:p>
          <a:p>
            <a:endParaRPr lang="en-US" dirty="0" smtClean="0"/>
          </a:p>
          <a:p>
            <a:r>
              <a:rPr lang="en-US" dirty="0" smtClean="0">
                <a:cs typeface="Helvetica Light"/>
              </a:rPr>
              <a:t>Biologists use a system of classification to organize information about the diversity of living things.</a:t>
            </a:r>
          </a:p>
          <a:p>
            <a:endParaRPr lang="en-US" sz="1200" dirty="0" smtClean="0">
              <a:latin typeface="Helvetica Light"/>
              <a:cs typeface="Helvetica"/>
            </a:endParaRPr>
          </a:p>
          <a:p>
            <a:endParaRPr lang="en-US" sz="1200" dirty="0" smtClean="0">
              <a:latin typeface="Helvetica Light"/>
              <a:cs typeface="Helvetica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0558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5810F4-6C0D-418A-8E0D-D17F38A9B46F}" type="slidenum">
              <a:rPr lang="en-US"/>
              <a:pPr/>
              <a:t>21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http://www.environmental-watch.com/wp-content/uploads/2013/12/shutterstock_126767138.jpg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773D86-34BE-4468-ADD0-CB66FBBEB0A2}" type="slidenum">
              <a:rPr lang="en-US"/>
              <a:pPr/>
              <a:t>23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http://www.dailyranger.com/home_page_images/ferret122712web.jpg</a:t>
            </a:r>
          </a:p>
          <a:p>
            <a:r>
              <a:rPr lang="en-US" dirty="0" smtClean="0"/>
              <a:t>http://upload.wikimedia.org/wikipedia/commons/f/ff/Crown_of_Thorns-jonhanson.jpg</a:t>
            </a:r>
          </a:p>
          <a:p>
            <a:r>
              <a:rPr lang="en-US" dirty="0" smtClean="0"/>
              <a:t>http://images6.fanpop.com/image/photos/34100000/Scorpion-Wallpaper-random-34175683-1920-1080.jpg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D25CCD-087D-458B-9E22-8D4595B75C02}" type="slidenum">
              <a:rPr lang="en-US"/>
              <a:pPr/>
              <a:t>25</a:t>
            </a:fld>
            <a:endParaRPr lang="en-US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http://3.bp.blogspot.com/_f_jgT5-vSkw/TMsZO957IKI/AAAAAAAAAQw/nIl1-SI_h9E/s1600/spanishmoss.jpg</a:t>
            </a:r>
          </a:p>
          <a:p>
            <a:r>
              <a:rPr lang="en-US" dirty="0" smtClean="0"/>
              <a:t>http://www.bonsaipenjing.net/wp-content/uploads/2012/06/2BBougainvillea-2BBonsai-2BExamples1.jpg</a:t>
            </a:r>
          </a:p>
          <a:p>
            <a:r>
              <a:rPr lang="en-US" dirty="0" smtClean="0"/>
              <a:t>http://themuseinwoodenshoes.com/wp-content/uploads/2014/03/Colorado-Aspen-Trees.jpg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EC604E-24FF-4A0F-91C4-1EC81D10E67A}" type="slidenum">
              <a:rPr lang="en-US"/>
              <a:pPr/>
              <a:t>27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http://faculty.college-prep.org/~bernie/sciproject/project/Kingdoms/Fungi4/Fungi%20Final/images/yellow.jpg</a:t>
            </a:r>
          </a:p>
          <a:p>
            <a:r>
              <a:rPr lang="en-US" dirty="0" smtClean="0"/>
              <a:t>http://upload.wikimedia.org/wikipedia/commons/0/08/Fungus_in_a_Wood.JPG</a:t>
            </a:r>
          </a:p>
          <a:p>
            <a:r>
              <a:rPr lang="en-US" dirty="0" smtClean="0"/>
              <a:t>http://upload.wikimedia.org/wikipedia/commons/1/12/Puffball_fungai.jpg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http://smurfsintothewild.wikispaces.com/file/view/caribou-1.jpg/95740346/caribou-1.jpg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28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http://www.acuteaday.com/blog/wp-content/uploads/2012/02/baby-kiwi-chick-1024x681.jpg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597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56C826-6406-4806-8B57-E85DD7C109B4}" type="slidenum">
              <a:rPr lang="en-US"/>
              <a:pPr/>
              <a:t>29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http://upload.wikimedia.org/wikipedia/commons/6/61/Slime_Mold_%28Fuligo%29.jpg</a:t>
            </a:r>
          </a:p>
          <a:p>
            <a:r>
              <a:rPr lang="en-US" dirty="0" smtClean="0"/>
              <a:t>http://upload.wikimedia.org/wikipedia/commons/f/f8/Sanc0063_-_Flickr_-_NOAA_Photo_Library.jpg</a:t>
            </a:r>
          </a:p>
          <a:p>
            <a:r>
              <a:rPr lang="en-US" dirty="0" smtClean="0"/>
              <a:t>http://www.protistworld.com/TS_02_07_22_27_23.jpg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http://www.marietta.edu/~spilatrs/biol202/microid/images/anabaena_hd.jpg</a:t>
            </a:r>
          </a:p>
          <a:p>
            <a:r>
              <a:rPr lang="en-US" dirty="0" smtClean="0"/>
              <a:t>http://personal.maths.surrey.ac.uk/st/R.Hoyle/images/tb.jpg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105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http://static.guim.co.uk/sys-images/Guardian/Pix/pictures/2014/3/31/1396294561987/Colony-of-the-Archaebacte-008.jpg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376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http://static.ddmcdn.com/gif/light-virus-1.jpg</a:t>
            </a:r>
          </a:p>
          <a:p>
            <a:r>
              <a:rPr lang="en-US" dirty="0" smtClean="0"/>
              <a:t>http://jonlieffmd.com/wp-content/uploads/2012/06/20070207_virus1.jpg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984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6D8528-58B9-4782-AD72-39B40D25DA1B}" type="slidenum">
              <a:rPr lang="en-US"/>
              <a:pPr/>
              <a:t>34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30CEB8-34E9-46EB-B1CA-7BB667CF2713}" type="slidenum">
              <a:rPr lang="en-US"/>
              <a:pPr/>
              <a:t>35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68B7DB-5527-42CE-AD01-4B04796B8367}" type="slidenum">
              <a:rPr lang="en-US"/>
              <a:pPr/>
              <a:t>36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B272A6-F61A-4089-9A6C-711F3C5A992E}" type="slidenum">
              <a:rPr lang="en-US"/>
              <a:pPr/>
              <a:t>4</a:t>
            </a:fld>
            <a:endParaRPr lang="en-US"/>
          </a:p>
        </p:txBody>
      </p:sp>
      <p:sp>
        <p:nvSpPr>
          <p:cNvPr id="43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http://solentreserves.files.wordpress.com/2013/01/fungus-1.jpg</a:t>
            </a:r>
            <a:endParaRPr lang="en-US" b="1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347C27-A0E5-421F-B1D3-1D62DABEFC35}" type="slidenum">
              <a:rPr lang="en-US"/>
              <a:pPr/>
              <a:t>5</a:t>
            </a:fld>
            <a:endParaRPr lang="en-US"/>
          </a:p>
        </p:txBody>
      </p:sp>
      <p:sp>
        <p:nvSpPr>
          <p:cNvPr id="44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30700"/>
            <a:ext cx="5562600" cy="41021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http://commons.wikimedia.org/wiki/File:Leafy_sea_dragon_by_Ta-graphy.jpg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14A806-4C55-44A5-86BA-7EE92C4EE163}" type="slidenum">
              <a:rPr lang="en-US"/>
              <a:pPr/>
              <a:t>7</a:t>
            </a:fld>
            <a:endParaRPr lang="en-US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330700"/>
            <a:ext cx="5638800" cy="41021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F4BD18-0B70-4254-BAEA-9B0AB4076CA1}" type="slidenum">
              <a:rPr lang="en-US"/>
              <a:pPr/>
              <a:t>8</a:t>
            </a:fld>
            <a:endParaRPr lang="en-US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http://media.npr.org/assets/img/2011/06/10/spottedowl2.jpg-ada2f915ae49c7b9bac8587eb12af51c30d951d4-s6-c30.jpg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20D2BE-6B4B-428A-B4D0-4CCA648B0E0B}" type="slidenum">
              <a:rPr lang="en-US"/>
              <a:pPr/>
              <a:t>9</a:t>
            </a:fld>
            <a:endParaRPr lang="en-US"/>
          </a:p>
        </p:txBody>
      </p:sp>
      <p:sp>
        <p:nvSpPr>
          <p:cNvPr id="44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http://upload.wikimedia.org/wikipedia/commons/1/18/Ursus_americanus_PO_03.jpg</a:t>
            </a:r>
          </a:p>
          <a:p>
            <a:r>
              <a:rPr lang="en-US" dirty="0" smtClean="0"/>
              <a:t>http://annamiticus.com/wp-content/uploads/2012/07/500pxUrsus-thibetanus.jpg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645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</a:t>
            </a:r>
            <a:r>
              <a:rPr lang="en-US" smtClean="0"/>
              <a:t>next slide.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A2E79-074F-488F-AA2A-C8F752E2A1D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55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317FE56-A4EA-4F81-9380-81E8F28156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58902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886C2B4-EFC3-4DDA-AD26-CEB034F476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4540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6/16/2016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6/16/2016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Apteryx_australis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sf"/><Relationship Id="rId1" Type="http://schemas.microsoft.com/office/2007/relationships/media" Target="../media/media1.asf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2695901"/>
            <a:ext cx="4419600" cy="2130974"/>
          </a:xfrm>
          <a:noFill/>
          <a:ln/>
        </p:spPr>
        <p:txBody>
          <a:bodyPr anchor="t" anchorCtr="1"/>
          <a:lstStyle/>
          <a:p>
            <a:pPr algn="ctr"/>
            <a:r>
              <a:rPr lang="en-US" sz="1600" dirty="0">
                <a:solidFill>
                  <a:schemeClr val="folHlink"/>
                </a:solidFill>
              </a:rPr>
              <a:t> </a:t>
            </a:r>
            <a:br>
              <a:rPr lang="en-US" sz="1600" dirty="0">
                <a:solidFill>
                  <a:schemeClr val="folHlink"/>
                </a:solidFill>
              </a:rPr>
            </a:br>
            <a:r>
              <a:rPr lang="en-US" sz="2400" dirty="0"/>
              <a:t>Diversity of </a:t>
            </a:r>
            <a:r>
              <a:rPr lang="en-US" sz="2400" dirty="0" smtClean="0"/>
              <a:t>Life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Biological Classification</a:t>
            </a: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85026" name="Picture 2" descr="http://free13k.com/server13/photos/fx9CORAWVVh5aM~/332_Aquarium-Ocean-Life-1024x768-Deluxe-Wallpaper-Marine-Biology-Corals_1024x768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4572000"/>
            <a:ext cx="36576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5028" name="Picture 4" descr="http://3.bp.blogspot.com/-f8TyiFiH_ac/TXp_d7WDhNI/AAAAAAAAL5Y/FrqWX6O3pXA/s1600/oranges-11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81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5030" name="Picture 6" descr="http://2083711.sites.myregisteredsite.com/data/Insects-Butterflies-Monarch-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2286000"/>
            <a:ext cx="36195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8" descr="BIO17_5-Taxonomic Categorie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086670"/>
            <a:ext cx="8686800" cy="392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0146" name="Picture 2" descr="http://upload.wikimedia.org/wikipedia/commons/1/18/Ursus_americanus_PO_03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84"/>
            <a:ext cx="4572000" cy="220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0148" name="Picture 4" descr="http://annamiticus.com/wp-content/uploads/2012/07/500pxUrsus-thibetanu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510" y="-21185"/>
            <a:ext cx="4572000" cy="223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4810" y="225567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Each category is contained within another, and they are arranged from broadest to most specific. </a:t>
            </a:r>
          </a:p>
        </p:txBody>
      </p:sp>
    </p:spTree>
    <p:extLst>
      <p:ext uri="{BB962C8B-B14F-4D97-AF65-F5344CB8AC3E}">
        <p14:creationId xmlns:p14="http://schemas.microsoft.com/office/powerpoint/2010/main" val="17098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latin typeface="Helvetica"/>
                <a:cs typeface="Helvetica"/>
              </a:rPr>
              <a:t>Taxonomic </a:t>
            </a:r>
            <a:r>
              <a:rPr lang="en-US" sz="4800" b="1" dirty="0" smtClean="0">
                <a:latin typeface="Helvetica"/>
                <a:cs typeface="Helvetica"/>
              </a:rPr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300"/>
              </a:spcAft>
              <a:buNone/>
            </a:pPr>
            <a:r>
              <a:rPr lang="en-US" sz="3200" b="1" dirty="0" smtClean="0">
                <a:latin typeface="Helvetica"/>
                <a:cs typeface="Helvetica"/>
              </a:rPr>
              <a:t>Species </a:t>
            </a:r>
            <a:r>
              <a:rPr lang="en-US" sz="3200" b="1" dirty="0">
                <a:latin typeface="Helvetica"/>
                <a:cs typeface="Helvetica"/>
              </a:rPr>
              <a:t>and genus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A named group of organisms is called a </a:t>
            </a:r>
            <a:r>
              <a:rPr lang="en-US" sz="2400" b="1" u="sng" dirty="0">
                <a:solidFill>
                  <a:srgbClr val="B00000"/>
                </a:solidFill>
                <a:latin typeface="Helvetica Light"/>
                <a:cs typeface="Helvetica Light"/>
              </a:rPr>
              <a:t>taxon</a:t>
            </a:r>
            <a:r>
              <a:rPr lang="en-US" sz="2400" dirty="0">
                <a:latin typeface="Helvetica Light"/>
                <a:cs typeface="Helvetica Light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A genus is a group of species that are </a:t>
            </a:r>
            <a:r>
              <a:rPr lang="en-US" sz="2400" b="1" u="sng" dirty="0">
                <a:solidFill>
                  <a:srgbClr val="FF0000"/>
                </a:solidFill>
                <a:latin typeface="Helvetica Light"/>
                <a:cs typeface="Helvetica Light"/>
              </a:rPr>
              <a:t>closely </a:t>
            </a:r>
            <a:r>
              <a:rPr lang="en-US" sz="2400" dirty="0">
                <a:latin typeface="Helvetica Light"/>
                <a:cs typeface="Helvetica Light"/>
              </a:rPr>
              <a:t>related and share a common ancestor. </a:t>
            </a:r>
          </a:p>
          <a:p>
            <a:pPr marL="0" indent="0">
              <a:spcAft>
                <a:spcPts val="300"/>
              </a:spcAft>
              <a:buNone/>
            </a:pPr>
            <a:r>
              <a:rPr lang="en-US" sz="3200" dirty="0">
                <a:latin typeface="Helvetica"/>
                <a:cs typeface="Helvetica"/>
              </a:rPr>
              <a:t>Family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A </a:t>
            </a:r>
            <a:r>
              <a:rPr lang="en-US" sz="2400" b="1" u="sng" dirty="0">
                <a:solidFill>
                  <a:srgbClr val="B00000"/>
                </a:solidFill>
                <a:latin typeface="Helvetica Light"/>
                <a:cs typeface="Helvetica Light"/>
              </a:rPr>
              <a:t>family</a:t>
            </a:r>
            <a:r>
              <a:rPr lang="en-US" sz="2400" dirty="0">
                <a:latin typeface="Helvetica Light"/>
                <a:cs typeface="Helvetica Light"/>
              </a:rPr>
              <a:t> is the next higher taxon, consisting of similar, related genera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7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Commit and Toss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organisms in the same Family must also be in the same: </a:t>
            </a:r>
          </a:p>
          <a:p>
            <a:r>
              <a:rPr lang="en-US" dirty="0" smtClean="0"/>
              <a:t>A. Genus and species</a:t>
            </a:r>
          </a:p>
          <a:p>
            <a:r>
              <a:rPr lang="en-US" dirty="0" smtClean="0"/>
              <a:t>B. Kingdom, phylum, genus and species</a:t>
            </a:r>
          </a:p>
          <a:p>
            <a:r>
              <a:rPr lang="en-US" dirty="0" smtClean="0"/>
              <a:t>C. Kingdom, phylum, class and order</a:t>
            </a:r>
          </a:p>
          <a:p>
            <a:r>
              <a:rPr lang="en-US" dirty="0" smtClean="0"/>
              <a:t>D. Phylum , order and species</a:t>
            </a:r>
          </a:p>
          <a:p>
            <a:endParaRPr lang="en-US" dirty="0"/>
          </a:p>
          <a:p>
            <a:r>
              <a:rPr lang="en-US" dirty="0" smtClean="0"/>
              <a:t>Explain your answer.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511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latin typeface="Helvetica"/>
                <a:cs typeface="Helvetica"/>
              </a:rPr>
              <a:t>Taxonomic </a:t>
            </a:r>
            <a:r>
              <a:rPr lang="en-US" sz="4800" b="1" dirty="0" smtClean="0">
                <a:latin typeface="Helvetica"/>
                <a:cs typeface="Helvetica"/>
              </a:rPr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300"/>
              </a:spcAft>
              <a:buNone/>
            </a:pPr>
            <a:r>
              <a:rPr lang="en-US" sz="3200" b="1" dirty="0" smtClean="0">
                <a:latin typeface="Helvetica"/>
                <a:cs typeface="Helvetica"/>
              </a:rPr>
              <a:t>Higher </a:t>
            </a:r>
            <a:r>
              <a:rPr lang="en-US" sz="3200" b="1" dirty="0">
                <a:latin typeface="Helvetica"/>
                <a:cs typeface="Helvetica"/>
              </a:rPr>
              <a:t>taxa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An</a:t>
            </a:r>
            <a:r>
              <a:rPr lang="en-US" sz="2400" b="1" u="sng" dirty="0">
                <a:latin typeface="Helvetica Light"/>
                <a:cs typeface="Helvetica Light"/>
              </a:rPr>
              <a:t> </a:t>
            </a:r>
            <a:r>
              <a:rPr lang="en-US" sz="2400" b="1" u="sng" dirty="0">
                <a:solidFill>
                  <a:srgbClr val="B00000"/>
                </a:solidFill>
                <a:latin typeface="Helvetica Light"/>
                <a:cs typeface="Helvetica Light"/>
              </a:rPr>
              <a:t>order</a:t>
            </a:r>
            <a:r>
              <a:rPr lang="en-US" sz="2400" b="1" u="sng" dirty="0">
                <a:latin typeface="Helvetica Light"/>
                <a:cs typeface="Helvetica Light"/>
              </a:rPr>
              <a:t> </a:t>
            </a:r>
            <a:r>
              <a:rPr lang="en-US" sz="2400" dirty="0">
                <a:latin typeface="Helvetica Light"/>
                <a:cs typeface="Helvetica Light"/>
              </a:rPr>
              <a:t>contains related families.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A </a:t>
            </a:r>
            <a:r>
              <a:rPr lang="en-US" sz="2400" b="1" u="sng" dirty="0">
                <a:solidFill>
                  <a:srgbClr val="B00000"/>
                </a:solidFill>
                <a:latin typeface="Helvetica Light"/>
                <a:cs typeface="Helvetica Light"/>
              </a:rPr>
              <a:t>class</a:t>
            </a:r>
            <a:r>
              <a:rPr lang="en-US" sz="2400" dirty="0">
                <a:latin typeface="Helvetica Light"/>
                <a:cs typeface="Helvetica Light"/>
              </a:rPr>
              <a:t> contains related orders.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A </a:t>
            </a:r>
            <a:r>
              <a:rPr lang="en-US" sz="2400" b="1" u="sng" dirty="0">
                <a:solidFill>
                  <a:srgbClr val="B00000"/>
                </a:solidFill>
                <a:latin typeface="Helvetica Light"/>
                <a:cs typeface="Helvetica Light"/>
              </a:rPr>
              <a:t>phylum</a:t>
            </a:r>
            <a:r>
              <a:rPr lang="en-US" sz="2400" dirty="0">
                <a:latin typeface="Helvetica Light"/>
                <a:cs typeface="Helvetica Light"/>
              </a:rPr>
              <a:t> or </a:t>
            </a:r>
            <a:r>
              <a:rPr lang="en-US" sz="2400" dirty="0">
                <a:solidFill>
                  <a:srgbClr val="B00000"/>
                </a:solidFill>
                <a:latin typeface="Helvetica Light"/>
                <a:cs typeface="Helvetica Light"/>
              </a:rPr>
              <a:t>division</a:t>
            </a:r>
            <a:r>
              <a:rPr lang="en-US" sz="2400" dirty="0">
                <a:latin typeface="Helvetica Light"/>
                <a:cs typeface="Helvetica Light"/>
              </a:rPr>
              <a:t> contains related classes.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A </a:t>
            </a:r>
            <a:r>
              <a:rPr lang="en-US" sz="2400" b="1" u="sng" dirty="0">
                <a:solidFill>
                  <a:srgbClr val="B00000"/>
                </a:solidFill>
                <a:latin typeface="Helvetica Light"/>
                <a:cs typeface="Helvetica Light"/>
              </a:rPr>
              <a:t>kingdom</a:t>
            </a:r>
            <a:r>
              <a:rPr lang="en-US" sz="2400" dirty="0">
                <a:latin typeface="Helvetica Light"/>
                <a:cs typeface="Helvetica Light"/>
              </a:rPr>
              <a:t> contains related phyla. </a:t>
            </a:r>
          </a:p>
          <a:p>
            <a:pPr>
              <a:spcAft>
                <a:spcPts val="600"/>
              </a:spcAft>
            </a:pPr>
            <a:r>
              <a:rPr lang="en-US" sz="2400" dirty="0">
                <a:latin typeface="Helvetica Light"/>
                <a:cs typeface="Helvetica Light"/>
              </a:rPr>
              <a:t>The </a:t>
            </a:r>
            <a:r>
              <a:rPr lang="en-US" sz="2400" b="1" u="sng" dirty="0">
                <a:solidFill>
                  <a:srgbClr val="B00000"/>
                </a:solidFill>
                <a:latin typeface="Helvetica Light"/>
                <a:cs typeface="Helvetica Light"/>
              </a:rPr>
              <a:t>domain</a:t>
            </a:r>
            <a:r>
              <a:rPr lang="en-US" sz="2400" dirty="0">
                <a:latin typeface="Helvetica Light"/>
                <a:cs typeface="Helvetica Light"/>
              </a:rPr>
              <a:t> is the broadest of all the taxa and contains one or more </a:t>
            </a:r>
            <a:r>
              <a:rPr lang="en-US" sz="2400" b="1" u="sng" dirty="0">
                <a:solidFill>
                  <a:srgbClr val="FF0000"/>
                </a:solidFill>
                <a:latin typeface="Helvetica Light"/>
                <a:cs typeface="Helvetica Light"/>
              </a:rPr>
              <a:t>kingdoms.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19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Systematics:</a:t>
            </a:r>
            <a:br>
              <a:rPr lang="en-US" sz="3200" dirty="0"/>
            </a:br>
            <a:r>
              <a:rPr lang="en-US" sz="3200" dirty="0"/>
              <a:t>Evolutionary Classification of Organisms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7620000" cy="4267200"/>
          </a:xfrm>
        </p:spPr>
        <p:txBody>
          <a:bodyPr/>
          <a:lstStyle/>
          <a:p>
            <a:r>
              <a:rPr lang="en-US" dirty="0"/>
              <a:t>Systematics is the study of the evolution of biological </a:t>
            </a:r>
            <a:r>
              <a:rPr lang="en-US" b="1" u="sng" dirty="0">
                <a:solidFill>
                  <a:srgbClr val="FF0000"/>
                </a:solidFill>
              </a:rPr>
              <a:t>diversity,</a:t>
            </a:r>
            <a:r>
              <a:rPr lang="en-US" dirty="0"/>
              <a:t> and combines data from the following areas.</a:t>
            </a:r>
          </a:p>
          <a:p>
            <a:pPr lvl="1"/>
            <a:r>
              <a:rPr lang="en-US" dirty="0"/>
              <a:t>Fossil record</a:t>
            </a:r>
          </a:p>
          <a:p>
            <a:pPr lvl="1"/>
            <a:r>
              <a:rPr lang="en-US" dirty="0"/>
              <a:t>Comparative homologies</a:t>
            </a:r>
          </a:p>
          <a:p>
            <a:pPr lvl="1"/>
            <a:r>
              <a:rPr lang="en-US" dirty="0"/>
              <a:t>Cladistics</a:t>
            </a:r>
          </a:p>
          <a:p>
            <a:pPr lvl="1"/>
            <a:r>
              <a:rPr lang="en-US" dirty="0"/>
              <a:t>Comparative sequencing of DNA/RNA among organisms</a:t>
            </a:r>
          </a:p>
          <a:p>
            <a:pPr lvl="1"/>
            <a:r>
              <a:rPr lang="en-US" dirty="0"/>
              <a:t>Molecular clocks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Object 2"/>
          <p:cNvSpPr>
            <a:spLocks noChangeAspect="1" noChangeArrowheads="1"/>
          </p:cNvSpPr>
          <p:nvPr/>
        </p:nvSpPr>
        <p:spPr bwMode="auto">
          <a:xfrm>
            <a:off x="6154737" y="1648371"/>
            <a:ext cx="78263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39" name="Object 3"/>
          <p:cNvSpPr>
            <a:spLocks noChangeAspect="1" noChangeArrowheads="1"/>
          </p:cNvSpPr>
          <p:nvPr/>
        </p:nvSpPr>
        <p:spPr bwMode="auto">
          <a:xfrm>
            <a:off x="5237162" y="1645196"/>
            <a:ext cx="823913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40" name="Object 4"/>
          <p:cNvSpPr>
            <a:spLocks noChangeAspect="1" noChangeArrowheads="1"/>
          </p:cNvSpPr>
          <p:nvPr/>
        </p:nvSpPr>
        <p:spPr bwMode="auto">
          <a:xfrm>
            <a:off x="1104900" y="1673225"/>
            <a:ext cx="823913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Taxonomic Diagrams</a:t>
            </a:r>
          </a:p>
        </p:txBody>
      </p:sp>
      <p:sp>
        <p:nvSpPr>
          <p:cNvPr id="449542" name="Object 6"/>
          <p:cNvSpPr>
            <a:spLocks noChangeAspect="1" noChangeArrowheads="1"/>
          </p:cNvSpPr>
          <p:nvPr/>
        </p:nvSpPr>
        <p:spPr bwMode="auto">
          <a:xfrm>
            <a:off x="381000" y="1676400"/>
            <a:ext cx="63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43" name="Object 7"/>
          <p:cNvSpPr>
            <a:spLocks noChangeAspect="1" noChangeArrowheads="1"/>
          </p:cNvSpPr>
          <p:nvPr/>
        </p:nvSpPr>
        <p:spPr bwMode="auto">
          <a:xfrm>
            <a:off x="2895600" y="1676400"/>
            <a:ext cx="8255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44" name="Object 8"/>
          <p:cNvSpPr>
            <a:spLocks noChangeAspect="1" noChangeArrowheads="1"/>
          </p:cNvSpPr>
          <p:nvPr/>
        </p:nvSpPr>
        <p:spPr bwMode="auto">
          <a:xfrm>
            <a:off x="3810000" y="1676400"/>
            <a:ext cx="482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45" name="Text Box 9"/>
          <p:cNvSpPr txBox="1">
            <a:spLocks noChangeArrowheads="1"/>
          </p:cNvSpPr>
          <p:nvPr/>
        </p:nvSpPr>
        <p:spPr bwMode="auto">
          <a:xfrm>
            <a:off x="381000" y="2305050"/>
            <a:ext cx="609600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Mammals</a:t>
            </a:r>
          </a:p>
        </p:txBody>
      </p:sp>
      <p:sp>
        <p:nvSpPr>
          <p:cNvPr id="449546" name="Text Box 10"/>
          <p:cNvSpPr txBox="1">
            <a:spLocks noChangeArrowheads="1"/>
          </p:cNvSpPr>
          <p:nvPr/>
        </p:nvSpPr>
        <p:spPr bwMode="auto">
          <a:xfrm>
            <a:off x="1143000" y="2305050"/>
            <a:ext cx="771525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Turtles</a:t>
            </a:r>
          </a:p>
        </p:txBody>
      </p:sp>
      <p:sp>
        <p:nvSpPr>
          <p:cNvPr id="449547" name="Text Box 11"/>
          <p:cNvSpPr txBox="1">
            <a:spLocks noChangeArrowheads="1"/>
          </p:cNvSpPr>
          <p:nvPr/>
        </p:nvSpPr>
        <p:spPr bwMode="auto">
          <a:xfrm>
            <a:off x="2028825" y="2305050"/>
            <a:ext cx="7715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Lizards and Snakes</a:t>
            </a:r>
          </a:p>
        </p:txBody>
      </p:sp>
      <p:sp>
        <p:nvSpPr>
          <p:cNvPr id="449548" name="Text Box 12"/>
          <p:cNvSpPr txBox="1">
            <a:spLocks noChangeArrowheads="1"/>
          </p:cNvSpPr>
          <p:nvPr/>
        </p:nvSpPr>
        <p:spPr bwMode="auto">
          <a:xfrm>
            <a:off x="2905125" y="2305050"/>
            <a:ext cx="771525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Crocodiles</a:t>
            </a:r>
          </a:p>
        </p:txBody>
      </p:sp>
      <p:sp>
        <p:nvSpPr>
          <p:cNvPr id="449549" name="Text Box 13"/>
          <p:cNvSpPr txBox="1">
            <a:spLocks noChangeArrowheads="1"/>
          </p:cNvSpPr>
          <p:nvPr/>
        </p:nvSpPr>
        <p:spPr bwMode="auto">
          <a:xfrm>
            <a:off x="3800475" y="2305050"/>
            <a:ext cx="514350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Birds</a:t>
            </a:r>
          </a:p>
        </p:txBody>
      </p:sp>
      <p:sp>
        <p:nvSpPr>
          <p:cNvPr id="449550" name="Line 14"/>
          <p:cNvSpPr>
            <a:spLocks noChangeShapeType="1"/>
          </p:cNvSpPr>
          <p:nvPr/>
        </p:nvSpPr>
        <p:spPr bwMode="auto">
          <a:xfrm>
            <a:off x="2400300" y="2590800"/>
            <a:ext cx="0" cy="2971800"/>
          </a:xfrm>
          <a:prstGeom prst="line">
            <a:avLst/>
          </a:prstGeom>
          <a:noFill/>
          <a:ln w="28575">
            <a:solidFill>
              <a:srgbClr val="BE5A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51" name="Line 15"/>
          <p:cNvSpPr>
            <a:spLocks noChangeShapeType="1"/>
          </p:cNvSpPr>
          <p:nvPr/>
        </p:nvSpPr>
        <p:spPr bwMode="auto">
          <a:xfrm>
            <a:off x="685800" y="2514600"/>
            <a:ext cx="1716088" cy="2039938"/>
          </a:xfrm>
          <a:prstGeom prst="line">
            <a:avLst/>
          </a:prstGeom>
          <a:noFill/>
          <a:ln w="28575">
            <a:solidFill>
              <a:srgbClr val="BE5A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52" name="Line 16"/>
          <p:cNvSpPr>
            <a:spLocks noChangeShapeType="1"/>
          </p:cNvSpPr>
          <p:nvPr/>
        </p:nvSpPr>
        <p:spPr bwMode="auto">
          <a:xfrm>
            <a:off x="1524000" y="2514600"/>
            <a:ext cx="0" cy="990600"/>
          </a:xfrm>
          <a:prstGeom prst="line">
            <a:avLst/>
          </a:prstGeom>
          <a:noFill/>
          <a:ln w="28575">
            <a:solidFill>
              <a:srgbClr val="BE5A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53" name="Line 17"/>
          <p:cNvSpPr>
            <a:spLocks noChangeShapeType="1"/>
          </p:cNvSpPr>
          <p:nvPr/>
        </p:nvSpPr>
        <p:spPr bwMode="auto">
          <a:xfrm flipH="1">
            <a:off x="2400300" y="2514600"/>
            <a:ext cx="1638300" cy="1581150"/>
          </a:xfrm>
          <a:prstGeom prst="line">
            <a:avLst/>
          </a:prstGeom>
          <a:noFill/>
          <a:ln w="28575">
            <a:solidFill>
              <a:srgbClr val="BE5A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54" name="Line 18"/>
          <p:cNvSpPr>
            <a:spLocks noChangeShapeType="1"/>
          </p:cNvSpPr>
          <p:nvPr/>
        </p:nvSpPr>
        <p:spPr bwMode="auto">
          <a:xfrm flipH="1">
            <a:off x="3273425" y="2514600"/>
            <a:ext cx="3175" cy="728663"/>
          </a:xfrm>
          <a:prstGeom prst="line">
            <a:avLst/>
          </a:prstGeom>
          <a:noFill/>
          <a:ln w="28575">
            <a:solidFill>
              <a:srgbClr val="BE5A5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55" name="Oval 19"/>
          <p:cNvSpPr>
            <a:spLocks noChangeArrowheads="1"/>
          </p:cNvSpPr>
          <p:nvPr/>
        </p:nvSpPr>
        <p:spPr bwMode="auto">
          <a:xfrm>
            <a:off x="1462088" y="3435350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56" name="Oval 20"/>
          <p:cNvSpPr>
            <a:spLocks noChangeArrowheads="1"/>
          </p:cNvSpPr>
          <p:nvPr/>
        </p:nvSpPr>
        <p:spPr bwMode="auto">
          <a:xfrm>
            <a:off x="2338388" y="4017963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57" name="Oval 21"/>
          <p:cNvSpPr>
            <a:spLocks noChangeArrowheads="1"/>
          </p:cNvSpPr>
          <p:nvPr/>
        </p:nvSpPr>
        <p:spPr bwMode="auto">
          <a:xfrm>
            <a:off x="2338388" y="4465638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58" name="Oval 22"/>
          <p:cNvSpPr>
            <a:spLocks noChangeArrowheads="1"/>
          </p:cNvSpPr>
          <p:nvPr/>
        </p:nvSpPr>
        <p:spPr bwMode="auto">
          <a:xfrm>
            <a:off x="3219450" y="3171825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59" name="Object 23"/>
          <p:cNvSpPr>
            <a:spLocks noChangeAspect="1" noChangeArrowheads="1"/>
          </p:cNvSpPr>
          <p:nvPr/>
        </p:nvSpPr>
        <p:spPr bwMode="auto">
          <a:xfrm>
            <a:off x="4513262" y="1648371"/>
            <a:ext cx="63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60" name="Object 24"/>
          <p:cNvSpPr>
            <a:spLocks noChangeAspect="1" noChangeArrowheads="1"/>
          </p:cNvSpPr>
          <p:nvPr/>
        </p:nvSpPr>
        <p:spPr bwMode="auto">
          <a:xfrm>
            <a:off x="7027862" y="1648371"/>
            <a:ext cx="8255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61" name="Object 25"/>
          <p:cNvSpPr>
            <a:spLocks noChangeAspect="1" noChangeArrowheads="1"/>
          </p:cNvSpPr>
          <p:nvPr/>
        </p:nvSpPr>
        <p:spPr bwMode="auto">
          <a:xfrm>
            <a:off x="7942262" y="1648371"/>
            <a:ext cx="482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62" name="Text Box 26"/>
          <p:cNvSpPr txBox="1">
            <a:spLocks noChangeArrowheads="1"/>
          </p:cNvSpPr>
          <p:nvPr/>
        </p:nvSpPr>
        <p:spPr bwMode="auto">
          <a:xfrm>
            <a:off x="4513262" y="2277021"/>
            <a:ext cx="609600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Mammals</a:t>
            </a:r>
          </a:p>
        </p:txBody>
      </p:sp>
      <p:sp>
        <p:nvSpPr>
          <p:cNvPr id="449563" name="Text Box 27"/>
          <p:cNvSpPr txBox="1">
            <a:spLocks noChangeArrowheads="1"/>
          </p:cNvSpPr>
          <p:nvPr/>
        </p:nvSpPr>
        <p:spPr bwMode="auto">
          <a:xfrm>
            <a:off x="5275262" y="2277021"/>
            <a:ext cx="771525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Turtles</a:t>
            </a:r>
          </a:p>
        </p:txBody>
      </p:sp>
      <p:sp>
        <p:nvSpPr>
          <p:cNvPr id="449564" name="Text Box 28"/>
          <p:cNvSpPr txBox="1">
            <a:spLocks noChangeArrowheads="1"/>
          </p:cNvSpPr>
          <p:nvPr/>
        </p:nvSpPr>
        <p:spPr bwMode="auto">
          <a:xfrm>
            <a:off x="6161087" y="2277021"/>
            <a:ext cx="7715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Lizards and Snakes</a:t>
            </a:r>
          </a:p>
        </p:txBody>
      </p:sp>
      <p:sp>
        <p:nvSpPr>
          <p:cNvPr id="449565" name="Text Box 29"/>
          <p:cNvSpPr txBox="1">
            <a:spLocks noChangeArrowheads="1"/>
          </p:cNvSpPr>
          <p:nvPr/>
        </p:nvSpPr>
        <p:spPr bwMode="auto">
          <a:xfrm>
            <a:off x="7037387" y="2277021"/>
            <a:ext cx="771525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>
                <a:solidFill>
                  <a:srgbClr val="000000"/>
                </a:solidFill>
                <a:latin typeface="Verdana" pitchFamily="34" charset="0"/>
              </a:rPr>
              <a:t>Crocodiles</a:t>
            </a:r>
          </a:p>
        </p:txBody>
      </p:sp>
      <p:sp>
        <p:nvSpPr>
          <p:cNvPr id="449566" name="Text Box 30"/>
          <p:cNvSpPr txBox="1">
            <a:spLocks noChangeArrowheads="1"/>
          </p:cNvSpPr>
          <p:nvPr/>
        </p:nvSpPr>
        <p:spPr bwMode="auto">
          <a:xfrm>
            <a:off x="7932737" y="2277021"/>
            <a:ext cx="514350" cy="10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" b="1" dirty="0">
                <a:solidFill>
                  <a:srgbClr val="000000"/>
                </a:solidFill>
                <a:latin typeface="Verdana" pitchFamily="34" charset="0"/>
              </a:rPr>
              <a:t>Birds</a:t>
            </a:r>
          </a:p>
        </p:txBody>
      </p:sp>
      <p:sp>
        <p:nvSpPr>
          <p:cNvPr id="449567" name="Line 31"/>
          <p:cNvSpPr>
            <a:spLocks noChangeShapeType="1"/>
          </p:cNvSpPr>
          <p:nvPr/>
        </p:nvSpPr>
        <p:spPr bwMode="auto">
          <a:xfrm>
            <a:off x="6532562" y="2562771"/>
            <a:ext cx="0" cy="1238250"/>
          </a:xfrm>
          <a:prstGeom prst="line">
            <a:avLst/>
          </a:prstGeom>
          <a:noFill/>
          <a:ln w="28575">
            <a:solidFill>
              <a:srgbClr val="456AB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68" name="Line 32"/>
          <p:cNvSpPr>
            <a:spLocks noChangeShapeType="1"/>
          </p:cNvSpPr>
          <p:nvPr/>
        </p:nvSpPr>
        <p:spPr bwMode="auto">
          <a:xfrm>
            <a:off x="4818062" y="2486571"/>
            <a:ext cx="1588" cy="2744788"/>
          </a:xfrm>
          <a:prstGeom prst="line">
            <a:avLst/>
          </a:prstGeom>
          <a:noFill/>
          <a:ln w="28575">
            <a:solidFill>
              <a:srgbClr val="456AB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69" name="Line 33"/>
          <p:cNvSpPr>
            <a:spLocks noChangeShapeType="1"/>
          </p:cNvSpPr>
          <p:nvPr/>
        </p:nvSpPr>
        <p:spPr bwMode="auto">
          <a:xfrm>
            <a:off x="5656262" y="2486571"/>
            <a:ext cx="0" cy="2038350"/>
          </a:xfrm>
          <a:prstGeom prst="line">
            <a:avLst/>
          </a:prstGeom>
          <a:noFill/>
          <a:ln w="28575">
            <a:solidFill>
              <a:srgbClr val="456AB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70" name="Line 34"/>
          <p:cNvSpPr>
            <a:spLocks noChangeShapeType="1"/>
          </p:cNvSpPr>
          <p:nvPr/>
        </p:nvSpPr>
        <p:spPr bwMode="auto">
          <a:xfrm flipH="1">
            <a:off x="4484687" y="2486571"/>
            <a:ext cx="3686175" cy="3038475"/>
          </a:xfrm>
          <a:prstGeom prst="line">
            <a:avLst/>
          </a:prstGeom>
          <a:noFill/>
          <a:ln w="28575">
            <a:solidFill>
              <a:srgbClr val="456AB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71" name="Line 35"/>
          <p:cNvSpPr>
            <a:spLocks noChangeShapeType="1"/>
          </p:cNvSpPr>
          <p:nvPr/>
        </p:nvSpPr>
        <p:spPr bwMode="auto">
          <a:xfrm>
            <a:off x="7399337" y="2486571"/>
            <a:ext cx="4763" cy="617538"/>
          </a:xfrm>
          <a:prstGeom prst="line">
            <a:avLst/>
          </a:prstGeom>
          <a:noFill/>
          <a:ln w="28575">
            <a:solidFill>
              <a:srgbClr val="456AB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9572" name="Oval 36"/>
          <p:cNvSpPr>
            <a:spLocks noChangeArrowheads="1"/>
          </p:cNvSpPr>
          <p:nvPr/>
        </p:nvSpPr>
        <p:spPr bwMode="auto">
          <a:xfrm>
            <a:off x="5595937" y="4477296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73" name="Oval 37"/>
          <p:cNvSpPr>
            <a:spLocks noChangeArrowheads="1"/>
          </p:cNvSpPr>
          <p:nvPr/>
        </p:nvSpPr>
        <p:spPr bwMode="auto">
          <a:xfrm>
            <a:off x="4759325" y="5171034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74" name="Oval 38"/>
          <p:cNvSpPr>
            <a:spLocks noChangeArrowheads="1"/>
          </p:cNvSpPr>
          <p:nvPr/>
        </p:nvSpPr>
        <p:spPr bwMode="auto">
          <a:xfrm>
            <a:off x="6472237" y="3762921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75" name="Oval 39"/>
          <p:cNvSpPr>
            <a:spLocks noChangeArrowheads="1"/>
          </p:cNvSpPr>
          <p:nvPr/>
        </p:nvSpPr>
        <p:spPr bwMode="auto">
          <a:xfrm>
            <a:off x="7342187" y="3050134"/>
            <a:ext cx="123825" cy="123825"/>
          </a:xfrm>
          <a:prstGeom prst="ellipse">
            <a:avLst/>
          </a:prstGeom>
          <a:solidFill>
            <a:schemeClr val="tx1"/>
          </a:solidFill>
          <a:ln w="63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9576" name="Text Box 40"/>
          <p:cNvSpPr txBox="1">
            <a:spLocks noChangeArrowheads="1"/>
          </p:cNvSpPr>
          <p:nvPr/>
        </p:nvSpPr>
        <p:spPr bwMode="auto">
          <a:xfrm>
            <a:off x="6494462" y="4239171"/>
            <a:ext cx="1377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rgbClr val="000000"/>
                </a:solidFill>
                <a:latin typeface="Arial" charset="0"/>
              </a:rPr>
              <a:t>Cladogram</a:t>
            </a:r>
          </a:p>
        </p:txBody>
      </p:sp>
      <p:sp>
        <p:nvSpPr>
          <p:cNvPr id="449577" name="Text Box 41"/>
          <p:cNvSpPr txBox="1">
            <a:spLocks noChangeArrowheads="1"/>
          </p:cNvSpPr>
          <p:nvPr/>
        </p:nvSpPr>
        <p:spPr bwMode="auto">
          <a:xfrm>
            <a:off x="304800" y="4267200"/>
            <a:ext cx="1606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rgbClr val="000000"/>
                </a:solidFill>
                <a:latin typeface="Arial" charset="0"/>
              </a:rPr>
              <a:t>Phylogenetic</a:t>
            </a:r>
            <a:br>
              <a:rPr lang="en-US" sz="1800" b="1">
                <a:solidFill>
                  <a:srgbClr val="000000"/>
                </a:solidFill>
                <a:latin typeface="Arial" charset="0"/>
              </a:rPr>
            </a:br>
            <a:r>
              <a:rPr lang="en-US" sz="1800" b="1">
                <a:solidFill>
                  <a:srgbClr val="000000"/>
                </a:solidFill>
                <a:latin typeface="Arial" charset="0"/>
              </a:rPr>
              <a:t>Tree</a:t>
            </a:r>
          </a:p>
        </p:txBody>
      </p:sp>
      <p:sp>
        <p:nvSpPr>
          <p:cNvPr id="449578" name="Object 42"/>
          <p:cNvSpPr>
            <a:spLocks noChangeAspect="1" noChangeArrowheads="1"/>
          </p:cNvSpPr>
          <p:nvPr/>
        </p:nvSpPr>
        <p:spPr bwMode="auto">
          <a:xfrm>
            <a:off x="1981200" y="1676400"/>
            <a:ext cx="78263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Dichotomous Keys Identify Organisms </a:t>
            </a:r>
          </a:p>
        </p:txBody>
      </p:sp>
      <p:sp>
        <p:nvSpPr>
          <p:cNvPr id="451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Dichotomous keys versus evolutionary classification</a:t>
            </a:r>
          </a:p>
          <a:p>
            <a:r>
              <a:rPr lang="en-US" dirty="0"/>
              <a:t>Dichotomous keys contain pairs of </a:t>
            </a:r>
            <a:r>
              <a:rPr lang="en-US" b="1" u="sng" dirty="0">
                <a:solidFill>
                  <a:srgbClr val="FF0000"/>
                </a:solidFill>
              </a:rPr>
              <a:t>contrasting</a:t>
            </a:r>
            <a:r>
              <a:rPr lang="en-US" dirty="0"/>
              <a:t> descriptions.</a:t>
            </a:r>
          </a:p>
          <a:p>
            <a:r>
              <a:rPr lang="en-US" dirty="0"/>
              <a:t>After each description, the key directs the user to another </a:t>
            </a:r>
            <a:r>
              <a:rPr lang="en-US" b="1" u="sng" dirty="0">
                <a:solidFill>
                  <a:srgbClr val="FF0000"/>
                </a:solidFill>
              </a:rPr>
              <a:t>pair </a:t>
            </a:r>
            <a:r>
              <a:rPr lang="en-US" dirty="0"/>
              <a:t>of descriptions or identifies the organism.</a:t>
            </a:r>
            <a:br>
              <a:rPr lang="en-US" dirty="0"/>
            </a:br>
            <a:endParaRPr lang="en-US" dirty="0"/>
          </a:p>
          <a:p>
            <a:pPr lvl="1">
              <a:buFont typeface="Wingdings" pitchFamily="2" charset="2"/>
              <a:buNone/>
            </a:pPr>
            <a:r>
              <a:rPr lang="en-US" sz="1800" dirty="0"/>
              <a:t>Example: </a:t>
            </a:r>
            <a:br>
              <a:rPr lang="en-US" sz="1800" dirty="0"/>
            </a:br>
            <a:r>
              <a:rPr lang="en-US" sz="1800" dirty="0"/>
              <a:t>1.	a) Is the leaf simple? Go to 2</a:t>
            </a:r>
            <a:br>
              <a:rPr lang="en-US" sz="1800" dirty="0"/>
            </a:br>
            <a:r>
              <a:rPr lang="en-US" sz="1800" dirty="0"/>
              <a:t>	b) Is the leaf compound? Go to 3</a:t>
            </a:r>
          </a:p>
          <a:p>
            <a:pPr lvl="1">
              <a:spcBef>
                <a:spcPct val="50000"/>
              </a:spcBef>
              <a:buFont typeface="Wingdings" pitchFamily="2" charset="2"/>
              <a:buNone/>
            </a:pPr>
            <a:r>
              <a:rPr lang="en-US" sz="1800" dirty="0"/>
              <a:t>	2.	a) Are margins of the leaf jagged? Go to 4</a:t>
            </a:r>
            <a:br>
              <a:rPr lang="en-US" sz="1800" dirty="0"/>
            </a:br>
            <a:r>
              <a:rPr lang="en-US" sz="1800" dirty="0"/>
              <a:t>	b) Are margins of the leaf smooth? Go to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9CCB0D"/>
                </a:solidFill>
                <a:latin typeface="Helvetica"/>
                <a:cs typeface="Helvetica"/>
              </a:rPr>
              <a:t>Essential </a:t>
            </a:r>
            <a:r>
              <a:rPr lang="en-US" sz="4800" b="1" dirty="0" smtClean="0">
                <a:solidFill>
                  <a:srgbClr val="9CCB0D"/>
                </a:solidFill>
                <a:latin typeface="Helvetica"/>
                <a:cs typeface="Helvetica"/>
              </a:rPr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 smtClean="0">
                <a:latin typeface="Helvetica Light"/>
              </a:rPr>
              <a:t>What </a:t>
            </a:r>
            <a:r>
              <a:rPr lang="en-US" sz="2400" dirty="0">
                <a:latin typeface="Helvetica Light"/>
              </a:rPr>
              <a:t>are the major characteristics of the three domains</a:t>
            </a:r>
            <a:r>
              <a:rPr lang="en-US" sz="2400" dirty="0" smtClean="0">
                <a:latin typeface="Helvetica Light"/>
              </a:rPr>
              <a:t>?</a:t>
            </a:r>
          </a:p>
          <a:p>
            <a:pPr marL="114300" indent="0">
              <a:spcBef>
                <a:spcPts val="600"/>
              </a:spcBef>
              <a:buNone/>
            </a:pPr>
            <a:endParaRPr lang="en-US" sz="2400" dirty="0">
              <a:latin typeface="Helvetica Light"/>
            </a:endParaRPr>
          </a:p>
          <a:p>
            <a:pPr>
              <a:spcBef>
                <a:spcPts val="600"/>
              </a:spcBef>
            </a:pPr>
            <a:r>
              <a:rPr lang="en-US" sz="2400" dirty="0">
                <a:latin typeface="Helvetica Light"/>
              </a:rPr>
              <a:t>What are the differences among the six kingdoms</a:t>
            </a:r>
            <a:r>
              <a:rPr lang="en-US" sz="2400" dirty="0" smtClean="0">
                <a:latin typeface="Helvetica Light"/>
              </a:rPr>
              <a:t>?</a:t>
            </a:r>
          </a:p>
          <a:p>
            <a:pPr marL="114300" indent="0">
              <a:spcBef>
                <a:spcPts val="600"/>
              </a:spcBef>
              <a:buNone/>
            </a:pPr>
            <a:endParaRPr lang="en-US" sz="2400" dirty="0">
              <a:latin typeface="Helvetica Light"/>
            </a:endParaRPr>
          </a:p>
          <a:p>
            <a:pPr>
              <a:spcBef>
                <a:spcPts val="600"/>
              </a:spcBef>
            </a:pPr>
            <a:r>
              <a:rPr lang="en-US" sz="2400" dirty="0">
                <a:latin typeface="Helvetica Light"/>
              </a:rPr>
              <a:t>How are organisms classified at the kingdom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49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>
                <a:latin typeface="Helvetica Light"/>
              </a:rPr>
              <a:t>A</a:t>
            </a:r>
            <a:r>
              <a:rPr lang="en-US" sz="2400" dirty="0" err="1" smtClean="0">
                <a:latin typeface="Helvetica Light"/>
              </a:rPr>
              <a:t>rchaea</a:t>
            </a:r>
            <a:endParaRPr lang="en-US" sz="2400" dirty="0">
              <a:latin typeface="Helvetica Light"/>
            </a:endParaRPr>
          </a:p>
          <a:p>
            <a:r>
              <a:rPr lang="en-US" sz="2400" dirty="0" err="1">
                <a:latin typeface="Helvetica Light"/>
              </a:rPr>
              <a:t>P</a:t>
            </a:r>
            <a:r>
              <a:rPr lang="en-US" sz="2400" dirty="0" err="1" smtClean="0">
                <a:latin typeface="Helvetica Light"/>
              </a:rPr>
              <a:t>rotist</a:t>
            </a:r>
            <a:endParaRPr lang="en-US" sz="2400" dirty="0">
              <a:latin typeface="Helvetica Light"/>
            </a:endParaRPr>
          </a:p>
          <a:p>
            <a:r>
              <a:rPr lang="en-US" sz="2400" dirty="0" smtClean="0">
                <a:latin typeface="Helvetica Light"/>
              </a:rPr>
              <a:t>Fungus</a:t>
            </a:r>
          </a:p>
          <a:p>
            <a:endParaRPr lang="en-US" sz="2400" dirty="0">
              <a:latin typeface="Helvetica Light"/>
            </a:endParaRPr>
          </a:p>
          <a:p>
            <a:pPr>
              <a:buFont typeface="Wingdings" pitchFamily="2" charset="2"/>
              <a:buNone/>
            </a:pPr>
            <a:r>
              <a:rPr lang="en-US" sz="2400" dirty="0"/>
              <a:t>The student will demonstrate an understanding of organization of living systems</a:t>
            </a:r>
            <a:r>
              <a:rPr lang="en-US" sz="2400" dirty="0" smtClean="0"/>
              <a:t>.</a:t>
            </a:r>
          </a:p>
          <a:p>
            <a:pPr>
              <a:buFont typeface="Wingdings" pitchFamily="2" charset="2"/>
              <a:buNone/>
            </a:pPr>
            <a:endParaRPr lang="en-US" sz="2400" dirty="0"/>
          </a:p>
          <a:p>
            <a:pPr>
              <a:buFont typeface="Wingdings" pitchFamily="2" charset="2"/>
              <a:buNone/>
            </a:pPr>
            <a:r>
              <a:rPr lang="en-US" sz="2400" dirty="0"/>
              <a:t>*. The student is expected to identify characteristics of kingdoms including </a:t>
            </a:r>
            <a:r>
              <a:rPr lang="en-US" sz="2400" dirty="0" err="1"/>
              <a:t>monerans</a:t>
            </a:r>
            <a:r>
              <a:rPr lang="en-US" sz="2400" dirty="0"/>
              <a:t> (</a:t>
            </a:r>
            <a:r>
              <a:rPr lang="en-US" sz="2400" dirty="0" err="1"/>
              <a:t>archaebacteria</a:t>
            </a:r>
            <a:r>
              <a:rPr lang="en-US" sz="2400" dirty="0"/>
              <a:t> and eubacteria), </a:t>
            </a:r>
            <a:r>
              <a:rPr lang="en-US" sz="2400" dirty="0" err="1"/>
              <a:t>protists</a:t>
            </a:r>
            <a:r>
              <a:rPr lang="en-US" sz="2400" dirty="0"/>
              <a:t>, fungi, plants, and animals.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92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4800" b="1" dirty="0">
                <a:solidFill>
                  <a:srgbClr val="2F2B20"/>
                </a:solidFill>
                <a:latin typeface="Helvetica"/>
                <a:cs typeface="Helvetica"/>
              </a:rPr>
              <a:t>Grouping Species</a:t>
            </a:r>
            <a:br>
              <a:rPr lang="en-US" sz="4800" b="1" dirty="0">
                <a:solidFill>
                  <a:srgbClr val="2F2B20"/>
                </a:solidFill>
                <a:latin typeface="Helvetica"/>
                <a:cs typeface="Helvetica"/>
              </a:rPr>
            </a:br>
            <a:endParaRPr lang="en-US" dirty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sz="1800" dirty="0" smtClean="0">
                <a:latin typeface="Helvetica Light"/>
                <a:cs typeface="Helvetica"/>
              </a:rPr>
              <a:t>The </a:t>
            </a:r>
            <a:r>
              <a:rPr lang="en-US" sz="1800" dirty="0">
                <a:latin typeface="Helvetica Light"/>
                <a:cs typeface="Helvetica"/>
              </a:rPr>
              <a:t>broadest category in the classification used by most biologists is the domain</a:t>
            </a:r>
            <a:r>
              <a:rPr lang="en-US" sz="1800" dirty="0" smtClean="0">
                <a:latin typeface="Helvetica Light"/>
                <a:cs typeface="Helvetica"/>
              </a:rPr>
              <a:t>.</a:t>
            </a:r>
          </a:p>
          <a:p>
            <a:pPr marL="114300" indent="0">
              <a:buNone/>
            </a:pPr>
            <a:endParaRPr lang="en-US" sz="1800" dirty="0">
              <a:latin typeface="Helvetica Light"/>
              <a:cs typeface="Helvetica"/>
            </a:endParaRPr>
          </a:p>
          <a:p>
            <a:pPr lvl="1"/>
            <a:r>
              <a:rPr lang="en-US" sz="1800" b="1" dirty="0">
                <a:latin typeface="Helvetica Light"/>
                <a:cs typeface="Helvetica"/>
              </a:rPr>
              <a:t>Three domains: </a:t>
            </a:r>
            <a:r>
              <a:rPr lang="en-US" sz="1800" dirty="0">
                <a:latin typeface="Helvetica Light"/>
                <a:cs typeface="Helvetica"/>
              </a:rPr>
              <a:t>Bacteria, </a:t>
            </a:r>
            <a:r>
              <a:rPr lang="en-US" sz="1800" dirty="0" err="1">
                <a:latin typeface="Helvetica Light"/>
                <a:cs typeface="Helvetica"/>
              </a:rPr>
              <a:t>Archaea</a:t>
            </a:r>
            <a:r>
              <a:rPr lang="en-US" sz="1800" dirty="0">
                <a:latin typeface="Helvetica Light"/>
                <a:cs typeface="Helvetica"/>
              </a:rPr>
              <a:t>, </a:t>
            </a:r>
            <a:r>
              <a:rPr lang="en-US" sz="1800" b="1" u="sng" dirty="0" err="1">
                <a:solidFill>
                  <a:srgbClr val="FF0000"/>
                </a:solidFill>
                <a:latin typeface="Helvetica Light"/>
                <a:cs typeface="Helvetica"/>
              </a:rPr>
              <a:t>Eukarya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 </a:t>
            </a:r>
            <a:endParaRPr lang="en-US" sz="1800" b="1" u="sng" dirty="0" smtClean="0">
              <a:solidFill>
                <a:srgbClr val="FF0000"/>
              </a:solidFill>
              <a:latin typeface="Helvetica Light"/>
              <a:cs typeface="Helvetica"/>
            </a:endParaRPr>
          </a:p>
          <a:p>
            <a:pPr marL="411480" lvl="1" indent="0">
              <a:buNone/>
            </a:pPr>
            <a:endParaRPr lang="en-US" sz="1800" dirty="0">
              <a:latin typeface="Helvetica Light"/>
              <a:cs typeface="Helvetica"/>
            </a:endParaRPr>
          </a:p>
          <a:p>
            <a:pPr lvl="1"/>
            <a:r>
              <a:rPr lang="en-US" sz="1800" b="1" dirty="0">
                <a:latin typeface="Helvetica Light"/>
                <a:cs typeface="Helvetica"/>
              </a:rPr>
              <a:t>Six </a:t>
            </a:r>
            <a:r>
              <a:rPr lang="en-US" sz="1800" b="1" dirty="0" err="1">
                <a:latin typeface="Helvetica Light"/>
                <a:cs typeface="Helvetica"/>
              </a:rPr>
              <a:t>kindoms</a:t>
            </a:r>
            <a:r>
              <a:rPr lang="en-US" sz="1800" b="1" dirty="0">
                <a:latin typeface="Helvetica Light"/>
                <a:cs typeface="Helvetica"/>
              </a:rPr>
              <a:t>: </a:t>
            </a:r>
            <a:r>
              <a:rPr lang="en-US" sz="1800" dirty="0">
                <a:latin typeface="Helvetica Light"/>
                <a:cs typeface="Helvetica"/>
              </a:rPr>
              <a:t>Bacteria, </a:t>
            </a:r>
            <a:r>
              <a:rPr lang="en-US" sz="1800" dirty="0" err="1">
                <a:latin typeface="Helvetica Light"/>
                <a:cs typeface="Helvetica"/>
              </a:rPr>
              <a:t>Archaea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, </a:t>
            </a:r>
            <a:r>
              <a:rPr lang="en-US" sz="1800" b="1" u="sng" dirty="0" err="1">
                <a:solidFill>
                  <a:srgbClr val="FF0000"/>
                </a:solidFill>
                <a:latin typeface="Helvetica Light"/>
                <a:cs typeface="Helvetica"/>
              </a:rPr>
              <a:t>Protists</a:t>
            </a:r>
            <a:r>
              <a:rPr lang="en-US" sz="1800" dirty="0">
                <a:latin typeface="Helvetica Light"/>
                <a:cs typeface="Helvetica"/>
              </a:rPr>
              <a:t>, Fungi, Plantae, and </a:t>
            </a:r>
            <a:r>
              <a:rPr lang="en-US" sz="1800" b="1" u="sng" dirty="0" err="1" smtClean="0">
                <a:solidFill>
                  <a:srgbClr val="FF0000"/>
                </a:solidFill>
                <a:latin typeface="Helvetica Light"/>
                <a:cs typeface="Helvetica"/>
              </a:rPr>
              <a:t>Animalia</a:t>
            </a:r>
            <a:endParaRPr lang="en-US" sz="1800" b="1" u="sng" dirty="0" smtClean="0">
              <a:solidFill>
                <a:srgbClr val="FF0000"/>
              </a:solidFill>
              <a:latin typeface="Helvetica Light"/>
              <a:cs typeface="Helvetica"/>
            </a:endParaRPr>
          </a:p>
          <a:p>
            <a:pPr marL="411480" lvl="1" indent="0">
              <a:buNone/>
            </a:pPr>
            <a:endParaRPr lang="en-US" sz="1800" dirty="0">
              <a:latin typeface="Helvetica Light"/>
              <a:cs typeface="Helvetica"/>
            </a:endParaRPr>
          </a:p>
          <a:p>
            <a:r>
              <a:rPr lang="en-US" sz="1800" dirty="0">
                <a:latin typeface="Helvetica Light"/>
                <a:cs typeface="Helvetica"/>
              </a:rPr>
              <a:t>Organisms are classified into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domains </a:t>
            </a:r>
            <a:r>
              <a:rPr lang="en-US" sz="1800" dirty="0">
                <a:latin typeface="Helvetica Light"/>
                <a:cs typeface="Helvetica"/>
              </a:rPr>
              <a:t>based on cell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type </a:t>
            </a:r>
            <a:r>
              <a:rPr lang="en-US" sz="1800" dirty="0">
                <a:latin typeface="Helvetica Light"/>
                <a:cs typeface="Helvetica"/>
              </a:rPr>
              <a:t>and </a:t>
            </a:r>
            <a:r>
              <a:rPr lang="en-US" sz="1800" dirty="0" smtClean="0">
                <a:latin typeface="Helvetica Light"/>
                <a:cs typeface="Helvetica"/>
              </a:rPr>
              <a:t>structure</a:t>
            </a:r>
          </a:p>
          <a:p>
            <a:pPr marL="114300" indent="0">
              <a:buNone/>
            </a:pPr>
            <a:endParaRPr lang="en-US" sz="1800" dirty="0">
              <a:latin typeface="Helvetica Light"/>
              <a:cs typeface="Helvetica"/>
            </a:endParaRPr>
          </a:p>
          <a:p>
            <a:r>
              <a:rPr lang="en-US" sz="1800" dirty="0">
                <a:latin typeface="Helvetica Light"/>
                <a:cs typeface="Helvetica"/>
              </a:rPr>
              <a:t>Organisms are classified into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kingdoms</a:t>
            </a:r>
            <a:r>
              <a:rPr lang="en-US" sz="1800" dirty="0">
                <a:latin typeface="Helvetica Light"/>
                <a:cs typeface="Helvetica"/>
              </a:rPr>
              <a:t> based on cell type, structure, and nutrition</a:t>
            </a:r>
          </a:p>
          <a:p>
            <a:pPr>
              <a:buFont typeface="Wingdings" pitchFamily="2" charset="2"/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303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Helvetica Light"/>
              </a:rPr>
              <a:t>Using binomial nomenclature, how are scientific names written?</a:t>
            </a:r>
          </a:p>
          <a:p>
            <a:r>
              <a:rPr lang="en-US" sz="2400" dirty="0">
                <a:latin typeface="Helvetica Light"/>
              </a:rPr>
              <a:t>What are the categories used in biological classification?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52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 to your partner 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sz="2400" b="1" dirty="0" smtClean="0"/>
              <a:t>Discuss:</a:t>
            </a:r>
          </a:p>
          <a:p>
            <a:pPr marL="114300" indent="0">
              <a:buNone/>
            </a:pPr>
            <a:endParaRPr lang="en-US" sz="2400" b="1" dirty="0" smtClean="0"/>
          </a:p>
          <a:p>
            <a:r>
              <a:rPr lang="en-US" dirty="0" smtClean="0"/>
              <a:t>How are organisms grouped?</a:t>
            </a:r>
          </a:p>
          <a:p>
            <a:r>
              <a:rPr lang="en-US" dirty="0" smtClean="0"/>
              <a:t>What is the purpose of taxonomy?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69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r>
              <a:rPr lang="en-US"/>
              <a:t>Taxonomy Levels of Grouping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8229600" cy="4530725"/>
          </a:xfrm>
        </p:spPr>
        <p:txBody>
          <a:bodyPr/>
          <a:lstStyle/>
          <a:p>
            <a:r>
              <a:rPr lang="en-US" sz="2800" dirty="0"/>
              <a:t>There are 7 levels: Kingdom, Phyla, Classes, Orders, Families, </a:t>
            </a:r>
            <a:r>
              <a:rPr lang="en-US" sz="2800" dirty="0" smtClean="0"/>
              <a:t>Genus, and </a:t>
            </a:r>
            <a:r>
              <a:rPr lang="en-US" sz="2800" dirty="0"/>
              <a:t>Species</a:t>
            </a:r>
          </a:p>
          <a:p>
            <a:r>
              <a:rPr lang="en-US" sz="2800" dirty="0"/>
              <a:t>An organism’s name has all seven classification levels, but you usually only see the genus and species.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981200" y="3124200"/>
            <a:ext cx="3124200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Kingdom: </a:t>
            </a:r>
            <a:r>
              <a:rPr lang="en-US" sz="1800" dirty="0" err="1"/>
              <a:t>Animalia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Phylum: </a:t>
            </a:r>
            <a:r>
              <a:rPr lang="en-US" sz="1800" dirty="0" err="1"/>
              <a:t>Chordata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Class: </a:t>
            </a:r>
            <a:r>
              <a:rPr lang="en-US" sz="1800" dirty="0"/>
              <a:t>Mammalia</a:t>
            </a:r>
          </a:p>
          <a:p>
            <a:pPr>
              <a:spcBef>
                <a:spcPct val="50000"/>
              </a:spcBef>
            </a:pPr>
            <a:r>
              <a:rPr lang="en-US" sz="1800" b="1" dirty="0"/>
              <a:t>Order: </a:t>
            </a:r>
            <a:r>
              <a:rPr lang="en-US" sz="1800" dirty="0" err="1"/>
              <a:t>Carnivora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Family: </a:t>
            </a:r>
            <a:r>
              <a:rPr lang="en-US" sz="1800" dirty="0" err="1"/>
              <a:t>Felidae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Genus: </a:t>
            </a:r>
            <a:r>
              <a:rPr lang="en-US" sz="1800" i="1" dirty="0" err="1"/>
              <a:t>Felis</a:t>
            </a:r>
            <a:endParaRPr lang="en-US" sz="1800" i="1" dirty="0"/>
          </a:p>
          <a:p>
            <a:pPr>
              <a:spcBef>
                <a:spcPct val="50000"/>
              </a:spcBef>
            </a:pPr>
            <a:r>
              <a:rPr lang="en-US" sz="1800" b="1" dirty="0"/>
              <a:t>Species: </a:t>
            </a:r>
            <a:r>
              <a:rPr lang="en-US" sz="1800" i="1" dirty="0" err="1" smtClean="0"/>
              <a:t>domesticus</a:t>
            </a:r>
            <a:r>
              <a:rPr lang="en-US" sz="1800" i="1" dirty="0" smtClean="0"/>
              <a:t> </a:t>
            </a:r>
            <a:endParaRPr lang="en-US" sz="1800" i="1" dirty="0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419600" y="3530408"/>
            <a:ext cx="2743200" cy="325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Kingdom: </a:t>
            </a:r>
            <a:r>
              <a:rPr lang="en-US" sz="1800" dirty="0" err="1"/>
              <a:t>Animalia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Phylum: </a:t>
            </a:r>
            <a:r>
              <a:rPr lang="en-US" sz="1800" dirty="0" err="1"/>
              <a:t>Chordata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Class: </a:t>
            </a:r>
            <a:r>
              <a:rPr lang="en-US" sz="1800" dirty="0"/>
              <a:t>Mammalia</a:t>
            </a:r>
          </a:p>
          <a:p>
            <a:pPr>
              <a:spcBef>
                <a:spcPct val="50000"/>
              </a:spcBef>
            </a:pPr>
            <a:r>
              <a:rPr lang="en-US" sz="1800" b="1" dirty="0"/>
              <a:t>Order: </a:t>
            </a:r>
            <a:r>
              <a:rPr lang="en-US" sz="1800" dirty="0" err="1"/>
              <a:t>Carnivora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Family: </a:t>
            </a:r>
            <a:r>
              <a:rPr lang="en-US" sz="1800" dirty="0" err="1"/>
              <a:t>Felidae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b="1" dirty="0"/>
              <a:t>Genus: </a:t>
            </a:r>
            <a:r>
              <a:rPr lang="en-US" sz="1800" i="1" dirty="0" err="1"/>
              <a:t>Panthera</a:t>
            </a:r>
            <a:endParaRPr lang="en-US" sz="1800" i="1" dirty="0"/>
          </a:p>
          <a:p>
            <a:pPr>
              <a:spcBef>
                <a:spcPct val="50000"/>
              </a:spcBef>
            </a:pPr>
            <a:r>
              <a:rPr lang="en-US" sz="1800" b="1" dirty="0"/>
              <a:t>Species: </a:t>
            </a:r>
            <a:r>
              <a:rPr lang="en-US" sz="1800" i="1" dirty="0" err="1" smtClean="0"/>
              <a:t>leo</a:t>
            </a:r>
            <a:endParaRPr lang="en-US" sz="1800" i="1" dirty="0"/>
          </a:p>
          <a:p>
            <a:pPr>
              <a:spcBef>
                <a:spcPct val="50000"/>
              </a:spcBef>
            </a:pPr>
            <a:endParaRPr lang="en-US" sz="1800" dirty="0"/>
          </a:p>
        </p:txBody>
      </p:sp>
      <p:pic>
        <p:nvPicPr>
          <p:cNvPr id="9224" name="Picture 8" descr="MPj0402078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530408"/>
            <a:ext cx="2032255" cy="332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environmental-watch.com/wp-content/uploads/2013/12/shutterstock_12676713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43"/>
          <a:stretch/>
        </p:blipFill>
        <p:spPr bwMode="auto">
          <a:xfrm>
            <a:off x="6553199" y="3530408"/>
            <a:ext cx="2622331" cy="330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4398579" y="3352800"/>
            <a:ext cx="0" cy="3505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-1" y="3352800"/>
            <a:ext cx="439857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398579" y="3352800"/>
            <a:ext cx="477695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64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latin typeface="Helvetica"/>
                <a:cs typeface="Helvetica"/>
              </a:rPr>
              <a:t>Domain </a:t>
            </a:r>
            <a:r>
              <a:rPr lang="en-US" sz="4800" b="1" dirty="0" err="1" smtClean="0">
                <a:latin typeface="Helvetica"/>
                <a:cs typeface="Helvetica"/>
              </a:rPr>
              <a:t>Eukarya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Helvetica Light"/>
                <a:cs typeface="Helvetica"/>
              </a:rPr>
              <a:t>All </a:t>
            </a:r>
            <a:r>
              <a:rPr lang="en-US" sz="2400" b="1" u="sng" dirty="0">
                <a:solidFill>
                  <a:srgbClr val="FF0000"/>
                </a:solidFill>
                <a:latin typeface="Helvetica Light"/>
                <a:cs typeface="Helvetica"/>
              </a:rPr>
              <a:t>eukaryotes </a:t>
            </a:r>
            <a:r>
              <a:rPr lang="en-US" sz="2400" dirty="0">
                <a:latin typeface="Helvetica Light"/>
                <a:cs typeface="Helvetica"/>
              </a:rPr>
              <a:t>have a membrane-bound nucleus and other membrane-bound </a:t>
            </a:r>
            <a:r>
              <a:rPr lang="en-US" sz="2400" b="1" u="sng" dirty="0">
                <a:solidFill>
                  <a:srgbClr val="FF0000"/>
                </a:solidFill>
                <a:latin typeface="Helvetica Light"/>
                <a:cs typeface="Helvetica"/>
              </a:rPr>
              <a:t>organelles</a:t>
            </a:r>
            <a:r>
              <a:rPr lang="en-US" sz="2400" b="1" u="sng" dirty="0" smtClean="0">
                <a:solidFill>
                  <a:srgbClr val="FF0000"/>
                </a:solidFill>
                <a:latin typeface="Helvetica Light"/>
                <a:cs typeface="Helvetica"/>
              </a:rPr>
              <a:t>.</a:t>
            </a:r>
          </a:p>
          <a:p>
            <a:pPr marL="114300" indent="0">
              <a:buNone/>
            </a:pPr>
            <a:endParaRPr lang="en-US" sz="2400" dirty="0">
              <a:latin typeface="Helvetica Light"/>
              <a:cs typeface="Helvetica"/>
            </a:endParaRPr>
          </a:p>
          <a:p>
            <a:r>
              <a:rPr lang="en-US" sz="2400" dirty="0">
                <a:latin typeface="Helvetica Light"/>
                <a:cs typeface="Helvetica"/>
              </a:rPr>
              <a:t>Domain </a:t>
            </a:r>
            <a:r>
              <a:rPr lang="en-US" sz="2400" dirty="0" err="1">
                <a:latin typeface="Helvetica Light"/>
                <a:cs typeface="Helvetica"/>
              </a:rPr>
              <a:t>Eukarya</a:t>
            </a:r>
            <a:r>
              <a:rPr lang="en-US" sz="2400" dirty="0">
                <a:latin typeface="Helvetica Light"/>
                <a:cs typeface="Helvetica"/>
              </a:rPr>
              <a:t> contains Kingdoms </a:t>
            </a:r>
            <a:r>
              <a:rPr lang="en-US" sz="2400" b="1" u="sng" dirty="0">
                <a:solidFill>
                  <a:srgbClr val="FF0000"/>
                </a:solidFill>
                <a:latin typeface="Helvetica Light"/>
                <a:cs typeface="Helvetica"/>
              </a:rPr>
              <a:t>Protista</a:t>
            </a:r>
            <a:r>
              <a:rPr lang="en-US" sz="2400" dirty="0">
                <a:latin typeface="Helvetica Light"/>
                <a:cs typeface="Helvetica"/>
              </a:rPr>
              <a:t>, Fungi, Plantae, and </a:t>
            </a:r>
            <a:r>
              <a:rPr lang="en-US" sz="2400" b="1" u="sng" dirty="0" err="1">
                <a:solidFill>
                  <a:srgbClr val="FF0000"/>
                </a:solidFill>
                <a:latin typeface="Helvetica Light"/>
                <a:cs typeface="Helvetica"/>
              </a:rPr>
              <a:t>Animalia</a:t>
            </a:r>
            <a:r>
              <a:rPr lang="en-US" sz="2400" b="1" u="sng" dirty="0">
                <a:solidFill>
                  <a:srgbClr val="FF0000"/>
                </a:solidFill>
                <a:latin typeface="Helvetica Light"/>
                <a:cs typeface="Helvetica"/>
              </a:rPr>
              <a:t>.</a:t>
            </a:r>
            <a:endParaRPr lang="en-US" sz="3200" b="1" u="sng" dirty="0">
              <a:solidFill>
                <a:srgbClr val="FF0000"/>
              </a:solidFill>
              <a:latin typeface="Helvetica Light"/>
              <a:cs typeface="Helvetica Light"/>
            </a:endParaRPr>
          </a:p>
          <a:p>
            <a:endParaRPr lang="en-US" dirty="0"/>
          </a:p>
        </p:txBody>
      </p:sp>
      <p:pic>
        <p:nvPicPr>
          <p:cNvPr id="4" name="Picture 2" descr="http://www.dailyranger.com/home_page_images/ferret122712web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7680"/>
            <a:ext cx="228600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bonsaipenjing.net/wp-content/uploads/2012/06/2BBougainvillea-2BBonsai-2BExamples1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297680"/>
            <a:ext cx="228600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faculty.college-prep.org/~bernie/sciproject/project/Kingdoms/Fungi4/Fungi%20Final/images/yellow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97680"/>
            <a:ext cx="228600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protistworld.com/TS_02_07_22_27_23.jp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297680"/>
            <a:ext cx="228600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36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620000" cy="1143000"/>
          </a:xfrm>
        </p:spPr>
        <p:txBody>
          <a:bodyPr/>
          <a:lstStyle/>
          <a:p>
            <a:pPr algn="r"/>
            <a:r>
              <a:rPr lang="en-US" sz="4000" dirty="0" smtClean="0"/>
              <a:t>Kingdom </a:t>
            </a:r>
            <a:r>
              <a:rPr lang="en-US" sz="4000" dirty="0" err="1" smtClean="0"/>
              <a:t>Animalia</a:t>
            </a:r>
            <a:endParaRPr lang="en-US" sz="4000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609600"/>
            <a:ext cx="3657600" cy="6096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Heterotrophic</a:t>
            </a:r>
          </a:p>
          <a:p>
            <a:pPr>
              <a:lnSpc>
                <a:spcPct val="90000"/>
              </a:lnSpc>
            </a:pPr>
            <a:r>
              <a:rPr lang="en-US" sz="2800" b="1" u="sng" dirty="0" smtClean="0">
                <a:solidFill>
                  <a:srgbClr val="FF0000"/>
                </a:solidFill>
              </a:rPr>
              <a:t>Multicellular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Eukaryotes </a:t>
            </a:r>
            <a:r>
              <a:rPr lang="en-US" sz="2800" dirty="0"/>
              <a:t>(Have a </a:t>
            </a:r>
            <a:r>
              <a:rPr lang="en-US" sz="2800" b="1" u="sng" dirty="0">
                <a:solidFill>
                  <a:srgbClr val="FF0000"/>
                </a:solidFill>
              </a:rPr>
              <a:t>nucleus)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Cells </a:t>
            </a:r>
            <a:r>
              <a:rPr lang="en-US" sz="2800" dirty="0"/>
              <a:t>don’t have cell wall, but do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    have a </a:t>
            </a:r>
            <a:r>
              <a:rPr lang="en-US" sz="2800" b="1" dirty="0"/>
              <a:t>cell </a:t>
            </a:r>
            <a:r>
              <a:rPr lang="en-US" sz="2800" b="1" u="sng" dirty="0">
                <a:solidFill>
                  <a:srgbClr val="FF0000"/>
                </a:solidFill>
              </a:rPr>
              <a:t>membrane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Reproduce </a:t>
            </a:r>
            <a:r>
              <a:rPr lang="en-US" sz="2800" dirty="0"/>
              <a:t>sexually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Some </a:t>
            </a:r>
            <a:r>
              <a:rPr lang="en-US" sz="2800" dirty="0"/>
              <a:t>are </a:t>
            </a:r>
            <a:r>
              <a:rPr lang="en-US" sz="2800" b="1" u="sng" dirty="0">
                <a:solidFill>
                  <a:srgbClr val="FF0000"/>
                </a:solidFill>
              </a:rPr>
              <a:t>vertebrates,</a:t>
            </a:r>
            <a:r>
              <a:rPr lang="en-US" sz="2800" dirty="0"/>
              <a:t> some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    invertebrates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Examples</a:t>
            </a:r>
            <a:r>
              <a:rPr lang="en-US" sz="2800" dirty="0"/>
              <a:t>: Birds, insects, humans,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    sponges, worms</a:t>
            </a:r>
          </a:p>
        </p:txBody>
      </p:sp>
      <p:pic>
        <p:nvPicPr>
          <p:cNvPr id="2050" name="Picture 2" descr="http://www.dailyranger.com/home_page_images/ferret122712web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43097"/>
            <a:ext cx="4572000" cy="231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pload.wikimedia.org/wikipedia/commons/f/ff/Crown_of_Thorns-jonhanson.jp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7097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ages6.fanpop.com/image/photos/34100000/Scorpion-Wallpaper-random-34175683-1920-1080.jp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70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5257800" y="1752600"/>
            <a:ext cx="365760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Turn to your partner-state 3 of the characteristics of animals you just learned. (try to use and explain new terms)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09"/>
            <a:ext cx="51177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7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620000" cy="1143000"/>
          </a:xfrm>
        </p:spPr>
        <p:txBody>
          <a:bodyPr/>
          <a:lstStyle/>
          <a:p>
            <a:pPr algn="r"/>
            <a:r>
              <a:rPr lang="en-US" sz="4200" dirty="0" smtClean="0"/>
              <a:t>Kingdom Plantae</a:t>
            </a:r>
            <a:endParaRPr lang="en-US" sz="4200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914400"/>
            <a:ext cx="3733800" cy="5943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sz="2800" dirty="0" smtClean="0"/>
              <a:t>Multicellular</a:t>
            </a: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b="1" u="sng" dirty="0" smtClean="0">
                <a:solidFill>
                  <a:srgbClr val="FF0000"/>
                </a:solidFill>
              </a:rPr>
              <a:t>Eukaryotes</a:t>
            </a:r>
            <a:r>
              <a:rPr lang="en-US" sz="2800" dirty="0" smtClean="0"/>
              <a:t> </a:t>
            </a:r>
            <a:r>
              <a:rPr lang="en-US" sz="2800" dirty="0"/>
              <a:t>(Cells have a nucleus)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Have </a:t>
            </a:r>
            <a:r>
              <a:rPr lang="en-US" sz="2800" b="1" dirty="0"/>
              <a:t>cell</a:t>
            </a:r>
            <a:r>
              <a:rPr lang="en-US" sz="2800" b="1" u="sng" dirty="0"/>
              <a:t> </a:t>
            </a:r>
            <a:r>
              <a:rPr lang="en-US" sz="2800" b="1" u="sng" dirty="0">
                <a:solidFill>
                  <a:srgbClr val="FF0000"/>
                </a:solidFill>
              </a:rPr>
              <a:t>walls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(provides </a:t>
            </a:r>
            <a:r>
              <a:rPr lang="en-US" sz="2800" b="1" u="sng" dirty="0">
                <a:solidFill>
                  <a:srgbClr val="FF0000"/>
                </a:solidFill>
              </a:rPr>
              <a:t>stiffness</a:t>
            </a:r>
            <a:r>
              <a:rPr lang="en-US" sz="2800" dirty="0"/>
              <a:t>)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Use </a:t>
            </a:r>
            <a:r>
              <a:rPr lang="en-US" sz="2800" dirty="0"/>
              <a:t>chlorophyll to make food via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u="sng" dirty="0">
                <a:solidFill>
                  <a:srgbClr val="FF0000"/>
                </a:solidFill>
              </a:rPr>
              <a:t>    photosynthesis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Uses </a:t>
            </a:r>
            <a:r>
              <a:rPr lang="en-US" sz="2800" dirty="0"/>
              <a:t>seeds and </a:t>
            </a:r>
            <a:r>
              <a:rPr lang="en-US" sz="2800" b="1" u="sng" dirty="0">
                <a:solidFill>
                  <a:srgbClr val="FF0000"/>
                </a:solidFill>
              </a:rPr>
              <a:t>spores </a:t>
            </a:r>
            <a:r>
              <a:rPr lang="en-US" sz="2800" dirty="0"/>
              <a:t>to reproduce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Usually </a:t>
            </a:r>
            <a:r>
              <a:rPr lang="en-US" sz="2800" dirty="0"/>
              <a:t>primary producers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Types </a:t>
            </a:r>
            <a:r>
              <a:rPr lang="en-US" sz="2800" dirty="0"/>
              <a:t>of plants are grouped </a:t>
            </a:r>
            <a:r>
              <a:rPr lang="en-US" sz="2800" dirty="0" smtClean="0"/>
              <a:t>by </a:t>
            </a:r>
            <a:r>
              <a:rPr lang="en-US" sz="2800" b="1" u="sng" dirty="0">
                <a:solidFill>
                  <a:srgbClr val="FF0000"/>
                </a:solidFill>
              </a:rPr>
              <a:t>vascular</a:t>
            </a:r>
            <a:r>
              <a:rPr lang="en-US" sz="2800" dirty="0"/>
              <a:t> tissue type</a:t>
            </a:r>
          </a:p>
          <a:p>
            <a:pPr>
              <a:lnSpc>
                <a:spcPct val="80000"/>
              </a:lnSpc>
            </a:pPr>
            <a:r>
              <a:rPr lang="en-US" sz="2800" dirty="0" smtClean="0">
                <a:solidFill>
                  <a:srgbClr val="FF0000"/>
                </a:solidFill>
              </a:rPr>
              <a:t>Examples</a:t>
            </a:r>
            <a:r>
              <a:rPr lang="en-US" sz="2800" dirty="0">
                <a:solidFill>
                  <a:srgbClr val="FF0000"/>
                </a:solidFill>
              </a:rPr>
              <a:t>: Moss, grass, flowers, </a:t>
            </a:r>
            <a:r>
              <a:rPr lang="en-US" sz="2800" b="1" u="sng" dirty="0" smtClean="0">
                <a:solidFill>
                  <a:srgbClr val="FF0000"/>
                </a:solidFill>
              </a:rPr>
              <a:t>trees</a:t>
            </a:r>
            <a:endParaRPr lang="en-US" sz="2800" b="1" u="sng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://3.bp.blogspot.com/_f_jgT5-vSkw/TMsZO957IKI/AAAAAAAAAQw/nIl1-SI_h9E/s1600/spanishmoss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bonsaipenjing.net/wp-content/uploads/2012/06/2BBougainvillea-2BBonsai-2BExamples1.jp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themuseinwoodenshoes.com/wp-content/uploads/2014/03/Colorado-Aspen-Tre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3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Discuss with your partner two ways plants are different from animals</a:t>
            </a:r>
          </a:p>
        </p:txBody>
      </p:sp>
      <p:pic>
        <p:nvPicPr>
          <p:cNvPr id="84997" name="Picture 5" descr="hibisc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828800"/>
            <a:ext cx="42862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36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620000" cy="1143000"/>
          </a:xfrm>
        </p:spPr>
        <p:txBody>
          <a:bodyPr/>
          <a:lstStyle/>
          <a:p>
            <a:pPr algn="r"/>
            <a:r>
              <a:rPr lang="en-US" dirty="0" smtClean="0"/>
              <a:t>Kingdom Fungi</a:t>
            </a: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762000"/>
            <a:ext cx="3657600" cy="5791200"/>
          </a:xfrm>
        </p:spPr>
        <p:txBody>
          <a:bodyPr>
            <a:normAutofit fontScale="85000" lnSpcReduction="20000"/>
          </a:bodyPr>
          <a:lstStyle/>
          <a:p>
            <a:pPr marL="114300" indent="0">
              <a:lnSpc>
                <a:spcPct val="90000"/>
              </a:lnSpc>
              <a:buNone/>
            </a:pPr>
            <a:endParaRPr lang="en-US" sz="2800" b="1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Heterotrophs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Usually </a:t>
            </a:r>
            <a:r>
              <a:rPr lang="en-US" sz="2800" b="1" u="sng" dirty="0">
                <a:solidFill>
                  <a:srgbClr val="FF0000"/>
                </a:solidFill>
              </a:rPr>
              <a:t>multicellular</a:t>
            </a:r>
          </a:p>
          <a:p>
            <a:pPr>
              <a:lnSpc>
                <a:spcPct val="90000"/>
              </a:lnSpc>
            </a:pPr>
            <a:r>
              <a:rPr lang="en-US" sz="2800" b="1" u="sng" dirty="0" smtClean="0">
                <a:solidFill>
                  <a:srgbClr val="FF0000"/>
                </a:solidFill>
              </a:rPr>
              <a:t>Eukaryotes</a:t>
            </a:r>
            <a:r>
              <a:rPr lang="en-US" sz="2800" dirty="0" smtClean="0"/>
              <a:t> </a:t>
            </a:r>
            <a:r>
              <a:rPr lang="en-US" sz="2800" dirty="0"/>
              <a:t>(cells have a nucleus)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Have cell walls containing </a:t>
            </a:r>
            <a:r>
              <a:rPr lang="en-US" sz="2800" b="1" u="sng" dirty="0" smtClean="0">
                <a:solidFill>
                  <a:srgbClr val="FF0000"/>
                </a:solidFill>
              </a:rPr>
              <a:t>chitin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Decomposers</a:t>
            </a:r>
            <a:endParaRPr lang="en-US" sz="2800" dirty="0"/>
          </a:p>
          <a:p>
            <a:r>
              <a:rPr lang="en-US" sz="2800" dirty="0">
                <a:cs typeface="Helvetica"/>
              </a:rPr>
              <a:t>T</a:t>
            </a:r>
            <a:r>
              <a:rPr lang="en-US" sz="2800" dirty="0" smtClean="0">
                <a:cs typeface="Helvetica"/>
              </a:rPr>
              <a:t>hreadlike </a:t>
            </a:r>
            <a:r>
              <a:rPr lang="en-US" sz="2800" dirty="0">
                <a:cs typeface="Helvetica"/>
              </a:rPr>
              <a:t>structures called </a:t>
            </a:r>
            <a:r>
              <a:rPr lang="en-US" sz="2800" b="1" u="sng" dirty="0">
                <a:solidFill>
                  <a:srgbClr val="FF0000"/>
                </a:solidFill>
                <a:cs typeface="Helvetica"/>
              </a:rPr>
              <a:t>hypha</a:t>
            </a:r>
            <a:r>
              <a:rPr lang="en-US" sz="2800" dirty="0">
                <a:cs typeface="Helvetica"/>
              </a:rPr>
              <a:t>e for feeding, growth, and </a:t>
            </a:r>
            <a:r>
              <a:rPr lang="en-US" sz="2800" dirty="0" smtClean="0">
                <a:cs typeface="Helvetica"/>
              </a:rPr>
              <a:t>reproduction</a:t>
            </a:r>
          </a:p>
          <a:p>
            <a:r>
              <a:rPr lang="en-US" sz="2800" b="1" u="sng" dirty="0">
                <a:solidFill>
                  <a:srgbClr val="FF0000"/>
                </a:solidFill>
                <a:cs typeface="Helvetica"/>
              </a:rPr>
              <a:t>absorbs</a:t>
            </a:r>
            <a:r>
              <a:rPr lang="en-US" sz="2800" dirty="0">
                <a:cs typeface="Helvetica"/>
              </a:rPr>
              <a:t> nutrients from organic materials in its </a:t>
            </a:r>
            <a:r>
              <a:rPr lang="en-US" sz="2800" dirty="0" smtClean="0">
                <a:cs typeface="Helvetica"/>
              </a:rPr>
              <a:t>environment</a:t>
            </a:r>
            <a:endParaRPr lang="en-US" sz="2800" dirty="0">
              <a:cs typeface="Helvetica"/>
            </a:endParaRPr>
          </a:p>
          <a:p>
            <a:pPr>
              <a:lnSpc>
                <a:spcPct val="90000"/>
              </a:lnSpc>
            </a:pPr>
            <a:r>
              <a:rPr lang="en-US" sz="2800" dirty="0" smtClean="0"/>
              <a:t>Examples</a:t>
            </a:r>
            <a:r>
              <a:rPr lang="en-US" sz="2800" dirty="0"/>
              <a:t>: Yeast, mold, </a:t>
            </a:r>
            <a:r>
              <a:rPr lang="en-US" sz="2800" b="1" u="sng" dirty="0">
                <a:solidFill>
                  <a:srgbClr val="FF0000"/>
                </a:solidFill>
              </a:rPr>
              <a:t>mushrooms</a:t>
            </a:r>
          </a:p>
        </p:txBody>
      </p:sp>
      <p:pic>
        <p:nvPicPr>
          <p:cNvPr id="4098" name="Picture 2" descr="http://faculty.college-prep.org/~bernie/sciproject/project/Kingdoms/Fungi4/Fungi%20Final/images/yellow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7" y="2286000"/>
            <a:ext cx="458776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upload.wikimedia.org/wikipedia/commons/0/08/Fungus_in_a_Wood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7" y="0"/>
            <a:ext cx="4587767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upload.wikimedia.org/wikipedia/commons/1/12/Puffball_fungai.jp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67" y="4572000"/>
            <a:ext cx="4587767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30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534400" cy="2514600"/>
          </a:xfrm>
        </p:spPr>
        <p:txBody>
          <a:bodyPr/>
          <a:lstStyle/>
          <a:p>
            <a:r>
              <a:rPr lang="en-US" sz="2800" dirty="0"/>
              <a:t>The Fungi below is commonly called Reindeer lichen which is a mutualistic relationship between a fungus and an algae or cyanobacteria.   This is a common source of food for reindeer during the winter.</a:t>
            </a:r>
          </a:p>
        </p:txBody>
      </p:sp>
      <p:pic>
        <p:nvPicPr>
          <p:cNvPr id="86021" name="Picture 5" descr="Cladonia rangifera or something closely relat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3219450"/>
            <a:ext cx="5245100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smurfsintothewild.wikispaces.com/file/view/caribou-1.jpg/95740346/caribou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9451"/>
            <a:ext cx="3898900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65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52400"/>
            <a:ext cx="7620000" cy="1143000"/>
          </a:xfrm>
        </p:spPr>
        <p:txBody>
          <a:bodyPr/>
          <a:lstStyle/>
          <a:p>
            <a:pPr algn="r"/>
            <a:r>
              <a:rPr lang="en-US" sz="4000" dirty="0" smtClean="0"/>
              <a:t>Kingdoms Protista</a:t>
            </a:r>
            <a:endParaRPr lang="en-US" sz="4000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838200"/>
            <a:ext cx="3581400" cy="6019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 smtClean="0"/>
              <a:t>Any </a:t>
            </a:r>
            <a:r>
              <a:rPr lang="en-US" sz="2800" dirty="0"/>
              <a:t>eukaryotes that are not in </a:t>
            </a:r>
            <a:r>
              <a:rPr lang="en-US" sz="2800" dirty="0" smtClean="0"/>
              <a:t>the </a:t>
            </a:r>
            <a:r>
              <a:rPr lang="en-US" sz="2800" dirty="0"/>
              <a:t>animal, plant, or fungi kingdoms</a:t>
            </a:r>
          </a:p>
          <a:p>
            <a:pPr>
              <a:lnSpc>
                <a:spcPct val="90000"/>
              </a:lnSpc>
            </a:pPr>
            <a:r>
              <a:rPr lang="en-US" sz="2800" b="1" u="sng" dirty="0" smtClean="0">
                <a:solidFill>
                  <a:srgbClr val="FF0000"/>
                </a:solidFill>
              </a:rPr>
              <a:t>Unicellular</a:t>
            </a:r>
            <a:r>
              <a:rPr lang="en-US" sz="2800" dirty="0"/>
              <a:t>, although some </a:t>
            </a:r>
            <a:r>
              <a:rPr lang="en-US" sz="2800" dirty="0" smtClean="0"/>
              <a:t>are </a:t>
            </a:r>
            <a:r>
              <a:rPr lang="en-US" sz="2800" dirty="0"/>
              <a:t>multicellular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Movement </a:t>
            </a:r>
            <a:r>
              <a:rPr lang="en-US" sz="2800" dirty="0"/>
              <a:t>using cilia, </a:t>
            </a:r>
            <a:r>
              <a:rPr lang="en-US" sz="2800" b="1" u="sng" dirty="0">
                <a:solidFill>
                  <a:srgbClr val="FF0000"/>
                </a:solidFill>
              </a:rPr>
              <a:t>flagellum,</a:t>
            </a:r>
            <a:r>
              <a:rPr lang="en-US" sz="2800" dirty="0"/>
              <a:t> </a:t>
            </a:r>
            <a:r>
              <a:rPr lang="en-US" sz="2800" dirty="0" smtClean="0"/>
              <a:t>or </a:t>
            </a:r>
            <a:r>
              <a:rPr lang="en-US" sz="2800" dirty="0"/>
              <a:t>pseudopods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 </a:t>
            </a:r>
            <a:r>
              <a:rPr lang="en-US" sz="2800" dirty="0" smtClean="0"/>
              <a:t>Can use </a:t>
            </a:r>
            <a:r>
              <a:rPr lang="en-US" sz="2800" b="1" u="sng" dirty="0" smtClean="0">
                <a:solidFill>
                  <a:srgbClr val="FF0000"/>
                </a:solidFill>
              </a:rPr>
              <a:t>photosynthesis</a:t>
            </a:r>
            <a:r>
              <a:rPr lang="en-US" sz="2800" b="1" u="sng" dirty="0">
                <a:solidFill>
                  <a:srgbClr val="FF0000"/>
                </a:solidFill>
              </a:rPr>
              <a:t>, </a:t>
            </a:r>
            <a:r>
              <a:rPr lang="en-US" sz="2800" dirty="0"/>
              <a:t>parasitism, or </a:t>
            </a:r>
            <a:r>
              <a:rPr lang="en-US" sz="2800" dirty="0" smtClean="0"/>
              <a:t>decomposition </a:t>
            </a:r>
            <a:r>
              <a:rPr lang="en-US" sz="2800" dirty="0"/>
              <a:t>to get food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Examples</a:t>
            </a:r>
            <a:r>
              <a:rPr lang="en-US" sz="2800" dirty="0"/>
              <a:t>: Amoebas, Paramecia, Slime </a:t>
            </a:r>
            <a:r>
              <a:rPr lang="en-US" sz="2800" dirty="0" smtClean="0"/>
              <a:t>molds</a:t>
            </a:r>
            <a:r>
              <a:rPr lang="en-US" sz="2800" dirty="0"/>
              <a:t>, seaweed</a:t>
            </a:r>
          </a:p>
        </p:txBody>
      </p:sp>
      <p:pic>
        <p:nvPicPr>
          <p:cNvPr id="6" name="Picture 4" descr="http://upload.wikimedia.org/wikipedia/commons/6/61/Slime_Mold_(Fuligo)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upload.wikimedia.org/wikipedia/commons/f/f8/Sanc0063_-_Flickr_-_NOAA_Photo_Library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2276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protistworld.com/TS_02_07_22_27_23.jp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231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22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>
                <a:latin typeface="MyriadPro-SemiCn"/>
              </a:rPr>
              <a:t>classification</a:t>
            </a:r>
            <a:endParaRPr lang="en-US" sz="2400" dirty="0">
              <a:latin typeface="MyriadPro-SemiCn"/>
            </a:endParaRPr>
          </a:p>
          <a:p>
            <a:r>
              <a:rPr lang="en-US" sz="2400" dirty="0">
                <a:latin typeface="MyriadPro-SemiCn"/>
              </a:rPr>
              <a:t>taxonomy</a:t>
            </a:r>
          </a:p>
          <a:p>
            <a:r>
              <a:rPr lang="en-US" sz="2400" dirty="0">
                <a:latin typeface="MyriadPro-SemiCn"/>
              </a:rPr>
              <a:t>binomial nomenclature</a:t>
            </a:r>
          </a:p>
          <a:p>
            <a:r>
              <a:rPr lang="en-US" sz="2400" dirty="0">
                <a:latin typeface="MyriadPro-SemiCn"/>
              </a:rPr>
              <a:t>taxon</a:t>
            </a:r>
          </a:p>
          <a:p>
            <a:r>
              <a:rPr lang="en-US" sz="2400" dirty="0">
                <a:latin typeface="MyriadPro-SemiCn"/>
              </a:rPr>
              <a:t>genus</a:t>
            </a:r>
          </a:p>
          <a:p>
            <a:r>
              <a:rPr lang="en-US" sz="2400" dirty="0">
                <a:latin typeface="MyriadPro-SemiCn"/>
              </a:rPr>
              <a:t>family</a:t>
            </a:r>
          </a:p>
          <a:p>
            <a:r>
              <a:rPr lang="en-US" sz="2400" dirty="0">
                <a:latin typeface="MyriadPro-SemiCn"/>
              </a:rPr>
              <a:t>order</a:t>
            </a:r>
          </a:p>
          <a:p>
            <a:r>
              <a:rPr lang="en-US" sz="2400" dirty="0">
                <a:latin typeface="MyriadPro-SemiCn"/>
              </a:rPr>
              <a:t>class</a:t>
            </a:r>
          </a:p>
          <a:p>
            <a:r>
              <a:rPr lang="en-US" sz="2400" dirty="0">
                <a:latin typeface="MyriadPro-SemiCn"/>
              </a:rPr>
              <a:t>phylum</a:t>
            </a:r>
          </a:p>
          <a:p>
            <a:r>
              <a:rPr lang="en-US" sz="2400" dirty="0">
                <a:latin typeface="MyriadPro-SemiCn"/>
              </a:rPr>
              <a:t>division</a:t>
            </a:r>
          </a:p>
          <a:p>
            <a:r>
              <a:rPr lang="en-US" sz="2400" dirty="0">
                <a:latin typeface="MyriadPro-SemiCn"/>
              </a:rPr>
              <a:t>kingdom</a:t>
            </a:r>
          </a:p>
          <a:p>
            <a:r>
              <a:rPr lang="en-US" sz="2400" dirty="0">
                <a:latin typeface="MyriadPro-SemiCn"/>
              </a:rPr>
              <a:t>domain</a:t>
            </a:r>
          </a:p>
          <a:p>
            <a:endParaRPr lang="en-US" dirty="0"/>
          </a:p>
        </p:txBody>
      </p:sp>
      <p:pic>
        <p:nvPicPr>
          <p:cNvPr id="387074" name="Picture 2" descr="http://www.acuteaday.com/blog/wp-content/uploads/2012/02/baby-kiwi-chick-1024x6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371600"/>
            <a:ext cx="44196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50977" y="4160618"/>
            <a:ext cx="2842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chemeClr val="tx2">
                    <a:lumMod val="50000"/>
                  </a:schemeClr>
                </a:solidFill>
                <a:hlinkClick r:id="rId4" tooltip="Apteryx australis"/>
              </a:rPr>
              <a:t>Apteryx </a:t>
            </a:r>
            <a:r>
              <a:rPr lang="en-US" i="1" dirty="0" err="1">
                <a:solidFill>
                  <a:schemeClr val="tx2">
                    <a:lumMod val="50000"/>
                  </a:schemeClr>
                </a:solidFill>
                <a:hlinkClick r:id="rId4" tooltip="Apteryx australis"/>
              </a:rPr>
              <a:t>australis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6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2400"/>
            <a:ext cx="7620000" cy="1143000"/>
          </a:xfrm>
        </p:spPr>
        <p:txBody>
          <a:bodyPr/>
          <a:lstStyle/>
          <a:p>
            <a:pPr algn="r"/>
            <a:r>
              <a:rPr lang="en-US" sz="4800" b="1" dirty="0">
                <a:latin typeface="Helvetica"/>
                <a:cs typeface="Helvetica"/>
              </a:rPr>
              <a:t>Domain </a:t>
            </a:r>
            <a:r>
              <a:rPr lang="en-US" sz="4800" b="1" dirty="0" smtClean="0">
                <a:latin typeface="Helvetica"/>
                <a:cs typeface="Helvetica"/>
              </a:rPr>
              <a:t>Bacteria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762000"/>
            <a:ext cx="3733800" cy="5791200"/>
          </a:xfrm>
        </p:spPr>
        <p:txBody>
          <a:bodyPr/>
          <a:lstStyle/>
          <a:p>
            <a:r>
              <a:rPr lang="en-US" sz="1800" dirty="0" smtClean="0">
                <a:latin typeface="Helvetica Light"/>
                <a:cs typeface="Helvetica"/>
              </a:rPr>
              <a:t>Bacteria </a:t>
            </a:r>
            <a:r>
              <a:rPr lang="en-US" sz="1800" dirty="0">
                <a:latin typeface="Helvetica Light"/>
                <a:cs typeface="Helvetica"/>
              </a:rPr>
              <a:t>are members of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both </a:t>
            </a:r>
            <a:r>
              <a:rPr lang="en-US" sz="1800" dirty="0">
                <a:latin typeface="Helvetica Light"/>
                <a:cs typeface="Helvetica"/>
              </a:rPr>
              <a:t>Domain and Kingdom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Bacteria</a:t>
            </a:r>
          </a:p>
          <a:p>
            <a:pPr lvl="1"/>
            <a:r>
              <a:rPr lang="en-US" sz="1800" dirty="0">
                <a:latin typeface="Helvetica Light"/>
                <a:cs typeface="Helvetica"/>
              </a:rPr>
              <a:t>Prokaryotes</a:t>
            </a:r>
          </a:p>
          <a:p>
            <a:pPr lvl="1"/>
            <a:r>
              <a:rPr lang="en-US" sz="1800" dirty="0">
                <a:latin typeface="Helvetica Light"/>
                <a:cs typeface="Helvetica"/>
              </a:rPr>
              <a:t>Cell walls contain peptidoglycan</a:t>
            </a:r>
          </a:p>
          <a:p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Diverse</a:t>
            </a:r>
            <a:r>
              <a:rPr lang="en-US" sz="1800" u="sng" dirty="0">
                <a:solidFill>
                  <a:srgbClr val="FF0000"/>
                </a:solidFill>
                <a:latin typeface="Helvetica Light"/>
                <a:cs typeface="Helvetica"/>
              </a:rPr>
              <a:t> </a:t>
            </a:r>
            <a:r>
              <a:rPr lang="en-US" sz="1800" dirty="0">
                <a:latin typeface="Helvetica Light"/>
                <a:cs typeface="Helvetica"/>
              </a:rPr>
              <a:t>group that can survive many different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environments</a:t>
            </a:r>
          </a:p>
          <a:p>
            <a:r>
              <a:rPr lang="en-US" sz="1800" dirty="0">
                <a:latin typeface="Helvetica Light"/>
                <a:cs typeface="Helvetica"/>
              </a:rPr>
              <a:t>Most bacteria are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"/>
              </a:rPr>
              <a:t>heterotrophs </a:t>
            </a:r>
            <a:r>
              <a:rPr lang="en-US" sz="1800" dirty="0">
                <a:latin typeface="Helvetica Light"/>
                <a:cs typeface="Helvetica"/>
              </a:rPr>
              <a:t>that get their energy from other organisms</a:t>
            </a:r>
          </a:p>
          <a:p>
            <a:r>
              <a:rPr lang="en-US" sz="1800" dirty="0">
                <a:latin typeface="Helvetica Light"/>
                <a:cs typeface="Helvetica"/>
              </a:rPr>
              <a:t>Most abundant organism on the </a:t>
            </a:r>
            <a:r>
              <a:rPr lang="en-US" sz="1800" dirty="0" smtClean="0">
                <a:latin typeface="Helvetica Light"/>
                <a:cs typeface="Helvetica"/>
              </a:rPr>
              <a:t>planet</a:t>
            </a:r>
          </a:p>
          <a:p>
            <a:r>
              <a:rPr lang="en-US" sz="1800" b="1" u="sng" dirty="0">
                <a:solidFill>
                  <a:srgbClr val="FF0000"/>
                </a:solidFill>
              </a:rPr>
              <a:t>Asexual</a:t>
            </a:r>
            <a:r>
              <a:rPr lang="en-US" sz="1800" dirty="0"/>
              <a:t> </a:t>
            </a:r>
            <a:r>
              <a:rPr lang="en-US" sz="1800" dirty="0" smtClean="0"/>
              <a:t>reproduction</a:t>
            </a:r>
          </a:p>
          <a:p>
            <a:r>
              <a:rPr lang="en-US" sz="1800" dirty="0" smtClean="0"/>
              <a:t>Classified </a:t>
            </a:r>
            <a:r>
              <a:rPr lang="en-US" sz="1800" dirty="0"/>
              <a:t>by </a:t>
            </a:r>
            <a:r>
              <a:rPr lang="en-US" sz="1800" b="1" u="sng" dirty="0" smtClean="0">
                <a:solidFill>
                  <a:srgbClr val="FF0000"/>
                </a:solidFill>
              </a:rPr>
              <a:t>shape</a:t>
            </a:r>
          </a:p>
          <a:p>
            <a:r>
              <a:rPr lang="en-US" sz="1800" dirty="0" smtClean="0"/>
              <a:t>Causes </a:t>
            </a:r>
            <a:r>
              <a:rPr lang="en-US" sz="1800" dirty="0"/>
              <a:t>human disease</a:t>
            </a:r>
          </a:p>
          <a:p>
            <a:endParaRPr lang="en-US" sz="1800" dirty="0"/>
          </a:p>
          <a:p>
            <a:endParaRPr lang="en-US" sz="1800" dirty="0" smtClean="0">
              <a:latin typeface="Helvetica Light"/>
              <a:cs typeface="Helvetica"/>
            </a:endParaRPr>
          </a:p>
          <a:p>
            <a:endParaRPr lang="en-US" sz="1400" dirty="0">
              <a:latin typeface="Helvetica Light"/>
              <a:cs typeface="Helvetica"/>
            </a:endParaRPr>
          </a:p>
          <a:p>
            <a:endParaRPr lang="en-US" dirty="0"/>
          </a:p>
        </p:txBody>
      </p:sp>
      <p:pic>
        <p:nvPicPr>
          <p:cNvPr id="7170" name="Picture 2" descr="http://www.marietta.edu/~spilatrs/biol202/microid/images/anabaena_hd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11" y="3922986"/>
            <a:ext cx="4572000" cy="293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ersonal.maths.surrey.ac.uk/st/R.Hoyle/images/tb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11" y="722586"/>
            <a:ext cx="457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28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2400"/>
            <a:ext cx="7620000" cy="1143000"/>
          </a:xfrm>
        </p:spPr>
        <p:txBody>
          <a:bodyPr/>
          <a:lstStyle/>
          <a:p>
            <a:pPr algn="r"/>
            <a:r>
              <a:rPr lang="en-US" sz="4800" b="1" dirty="0">
                <a:latin typeface="Helvetica"/>
                <a:cs typeface="Helvetica"/>
              </a:rPr>
              <a:t>Domain </a:t>
            </a:r>
            <a:r>
              <a:rPr lang="en-US" sz="4800" b="1" dirty="0" err="1" smtClean="0">
                <a:latin typeface="Helvetica"/>
                <a:cs typeface="Helvetica"/>
              </a:rPr>
              <a:t>Archaea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0" y="1219200"/>
            <a:ext cx="4953000" cy="56388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400" dirty="0">
                <a:cs typeface="Helvetica Light"/>
              </a:rPr>
              <a:t>Most are heterotrophs, some are </a:t>
            </a:r>
            <a:r>
              <a:rPr lang="en-US" sz="2400" b="1" u="sng" dirty="0">
                <a:solidFill>
                  <a:srgbClr val="FF0000"/>
                </a:solidFill>
                <a:cs typeface="Helvetica Light"/>
              </a:rPr>
              <a:t>extremophiles</a:t>
            </a:r>
            <a:r>
              <a:rPr lang="en-US" sz="2400" dirty="0">
                <a:cs typeface="Helvetica Light"/>
              </a:rPr>
              <a:t> that can survive extreme conditions (e.g. high temperature, salinity)</a:t>
            </a:r>
          </a:p>
          <a:p>
            <a:pPr>
              <a:buClr>
                <a:schemeClr val="tx1"/>
              </a:buClr>
            </a:pPr>
            <a:r>
              <a:rPr lang="en-US" sz="2400" b="1" u="sng" dirty="0" smtClean="0">
                <a:solidFill>
                  <a:srgbClr val="FF0000"/>
                </a:solidFill>
                <a:cs typeface="Helvetica"/>
              </a:rPr>
              <a:t>Prokaryotes</a:t>
            </a:r>
            <a:endParaRPr lang="en-US" sz="2400" b="1" u="sng" dirty="0">
              <a:solidFill>
                <a:srgbClr val="FF0000"/>
              </a:solidFill>
              <a:cs typeface="Helvetica"/>
            </a:endParaRPr>
          </a:p>
          <a:p>
            <a:r>
              <a:rPr lang="en-US" sz="2400" dirty="0">
                <a:cs typeface="Helvetica"/>
              </a:rPr>
              <a:t>Lack peptidoglycan in their cell walls</a:t>
            </a:r>
          </a:p>
          <a:p>
            <a:r>
              <a:rPr lang="en-US" sz="2400" dirty="0" err="1">
                <a:cs typeface="Helvetica"/>
              </a:rPr>
              <a:t>Archaea</a:t>
            </a:r>
            <a:r>
              <a:rPr lang="en-US" sz="2400" dirty="0">
                <a:cs typeface="Helvetica"/>
              </a:rPr>
              <a:t> are diverse in </a:t>
            </a:r>
            <a:r>
              <a:rPr lang="en-US" sz="2400" b="1" u="sng" dirty="0">
                <a:solidFill>
                  <a:srgbClr val="FF0000"/>
                </a:solidFill>
                <a:cs typeface="Helvetica"/>
              </a:rPr>
              <a:t>shape</a:t>
            </a:r>
            <a:r>
              <a:rPr lang="en-US" sz="2400" dirty="0">
                <a:cs typeface="Helvetica"/>
              </a:rPr>
              <a:t> and nutrition requirements.</a:t>
            </a:r>
          </a:p>
          <a:p>
            <a:r>
              <a:rPr lang="en-US" dirty="0" smtClean="0"/>
              <a:t>Heterotrophic and Autotrophic</a:t>
            </a:r>
          </a:p>
          <a:p>
            <a:r>
              <a:rPr lang="en-US" dirty="0" smtClean="0"/>
              <a:t>Have been found in boiling hot springs, salty lakes, and in thermal </a:t>
            </a:r>
            <a:r>
              <a:rPr lang="en-US" b="1" u="sng" dirty="0" smtClean="0">
                <a:solidFill>
                  <a:srgbClr val="FF0000"/>
                </a:solidFill>
              </a:rPr>
              <a:t>vents</a:t>
            </a:r>
            <a:r>
              <a:rPr lang="en-US" dirty="0" smtClean="0"/>
              <a:t> at the bottom of the ocean </a:t>
            </a:r>
            <a:endParaRPr lang="en-US" dirty="0"/>
          </a:p>
        </p:txBody>
      </p:sp>
      <p:pic>
        <p:nvPicPr>
          <p:cNvPr id="9218" name="Picture 2" descr="http://treeoflife.nmnaturalhistory.org/specimens/A2_271148C_Kunkel_cr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297" y="3657600"/>
            <a:ext cx="3048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tatic.guim.co.uk/sys-images/Guardian/Pix/pictures/2014/3/31/1396294561987/Colony-of-the-Archaebacte-00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4"/>
          <a:stretch/>
        </p:blipFill>
        <p:spPr bwMode="auto">
          <a:xfrm rot="5400000">
            <a:off x="-363921" y="316624"/>
            <a:ext cx="368124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23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Helvetica"/>
                <a:cs typeface="Helvetica"/>
              </a:rPr>
              <a:t>Viruses – an </a:t>
            </a:r>
            <a:r>
              <a:rPr lang="en-US" sz="4800" dirty="0" smtClean="0">
                <a:latin typeface="Helvetica"/>
                <a:cs typeface="Helvetica"/>
              </a:rPr>
              <a:t>exception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3429000"/>
          </a:xfrm>
        </p:spPr>
        <p:txBody>
          <a:bodyPr/>
          <a:lstStyle/>
          <a:p>
            <a:r>
              <a:rPr lang="en-US" sz="2400" dirty="0" smtClean="0">
                <a:latin typeface="Helvetica Light"/>
                <a:cs typeface="Helvetica"/>
              </a:rPr>
              <a:t>A </a:t>
            </a:r>
            <a:r>
              <a:rPr lang="en-US" sz="2400" dirty="0">
                <a:latin typeface="Helvetica Light"/>
                <a:cs typeface="Helvetica"/>
              </a:rPr>
              <a:t>virus is a </a:t>
            </a:r>
            <a:r>
              <a:rPr lang="en-US" sz="2400" b="1" u="sng" dirty="0">
                <a:solidFill>
                  <a:srgbClr val="C00000"/>
                </a:solidFill>
                <a:latin typeface="Helvetica Light"/>
                <a:cs typeface="Helvetica"/>
              </a:rPr>
              <a:t>nucleic</a:t>
            </a:r>
            <a:r>
              <a:rPr lang="en-US" sz="2400" dirty="0">
                <a:solidFill>
                  <a:srgbClr val="C00000"/>
                </a:solidFill>
                <a:latin typeface="Helvetica Light"/>
                <a:cs typeface="Helvetica"/>
              </a:rPr>
              <a:t> </a:t>
            </a:r>
            <a:r>
              <a:rPr lang="en-US" sz="2400" dirty="0">
                <a:latin typeface="Helvetica Light"/>
                <a:cs typeface="Helvetica"/>
              </a:rPr>
              <a:t>acid surrounded by a protein coat</a:t>
            </a:r>
            <a:r>
              <a:rPr lang="en-US" sz="2400" dirty="0" smtClean="0">
                <a:latin typeface="Helvetica Light"/>
                <a:cs typeface="Helvetica"/>
              </a:rPr>
              <a:t>.</a:t>
            </a:r>
          </a:p>
          <a:p>
            <a:pPr marL="114300" indent="0">
              <a:buNone/>
            </a:pPr>
            <a:endParaRPr lang="en-US" sz="2400" dirty="0">
              <a:latin typeface="Helvetica Light"/>
              <a:cs typeface="Helvetica"/>
            </a:endParaRPr>
          </a:p>
          <a:p>
            <a:r>
              <a:rPr lang="en-US" sz="2400" dirty="0">
                <a:latin typeface="Helvetica Light"/>
                <a:cs typeface="Helvetica"/>
              </a:rPr>
              <a:t>Viruses do not possess cells, nor are they cells, and are not considered to be </a:t>
            </a:r>
            <a:r>
              <a:rPr lang="en-US" sz="2400" b="1" u="sng" dirty="0">
                <a:solidFill>
                  <a:srgbClr val="C00000"/>
                </a:solidFill>
                <a:latin typeface="Helvetica Light"/>
                <a:cs typeface="Helvetica"/>
              </a:rPr>
              <a:t>living</a:t>
            </a:r>
            <a:r>
              <a:rPr lang="en-US" sz="2400" dirty="0" smtClean="0">
                <a:latin typeface="Helvetica Light"/>
                <a:cs typeface="Helvetica"/>
              </a:rPr>
              <a:t>.</a:t>
            </a:r>
          </a:p>
          <a:p>
            <a:pPr marL="114300" indent="0">
              <a:buNone/>
            </a:pPr>
            <a:endParaRPr lang="en-US" sz="2400" dirty="0">
              <a:latin typeface="Helvetica Light"/>
              <a:cs typeface="Helvetica"/>
            </a:endParaRPr>
          </a:p>
          <a:p>
            <a:r>
              <a:rPr lang="en-US" sz="2400" dirty="0">
                <a:latin typeface="Helvetica Light"/>
                <a:cs typeface="Helvetica"/>
              </a:rPr>
              <a:t>Because they are </a:t>
            </a:r>
            <a:r>
              <a:rPr lang="en-US" sz="2400" b="1" u="sng" dirty="0">
                <a:solidFill>
                  <a:srgbClr val="FF0000"/>
                </a:solidFill>
                <a:latin typeface="Helvetica Light"/>
                <a:cs typeface="Helvetica"/>
              </a:rPr>
              <a:t>nonliving</a:t>
            </a:r>
            <a:r>
              <a:rPr lang="en-US" sz="2400" dirty="0">
                <a:latin typeface="Helvetica Light"/>
                <a:cs typeface="Helvetica"/>
              </a:rPr>
              <a:t>, they usually are not placed in the biological classification system.</a:t>
            </a:r>
          </a:p>
          <a:p>
            <a:endParaRPr lang="en-US" dirty="0"/>
          </a:p>
        </p:txBody>
      </p:sp>
      <p:pic>
        <p:nvPicPr>
          <p:cNvPr id="10242" name="Picture 2" descr="http://static.ddmcdn.com/gif/light-virus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14850"/>
            <a:ext cx="31242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jonlieffmd.com/wp-content/uploads/2012/06/20070207_viru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514850"/>
            <a:ext cx="26670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antoniosiber.org/galerija_virusa/virus_hepatitis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514850"/>
            <a:ext cx="26670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71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620000" cy="1143000"/>
          </a:xfrm>
        </p:spPr>
        <p:txBody>
          <a:bodyPr/>
          <a:lstStyle/>
          <a:p>
            <a:r>
              <a:rPr lang="en-US" dirty="0"/>
              <a:t>Where do bacteria live?</a:t>
            </a:r>
          </a:p>
        </p:txBody>
      </p:sp>
      <p:pic>
        <p:nvPicPr>
          <p:cNvPr id="3" name="Where Bacteria Live.asf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14400"/>
            <a:ext cx="9144000" cy="5982533"/>
          </a:xfrm>
        </p:spPr>
      </p:pic>
    </p:spTree>
    <p:extLst>
      <p:ext uri="{BB962C8B-B14F-4D97-AF65-F5344CB8AC3E}">
        <p14:creationId xmlns:p14="http://schemas.microsoft.com/office/powerpoint/2010/main" val="281047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Practice Questions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Knowledge of which of these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is most important in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classifying this new organism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into a kingdom?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>
              <a:effectLst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F </a:t>
            </a:r>
            <a:r>
              <a:rPr lang="en-US" sz="2000">
                <a:effectLst/>
              </a:rPr>
              <a:t>The color of light absorbed by the organism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G </a:t>
            </a:r>
            <a:r>
              <a:rPr lang="en-US" sz="2000">
                <a:effectLst/>
              </a:rPr>
              <a:t>The type of radiation emitted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H </a:t>
            </a:r>
            <a:r>
              <a:rPr lang="en-US" sz="2000">
                <a:effectLst/>
              </a:rPr>
              <a:t>The use of photosynthesis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J </a:t>
            </a:r>
            <a:r>
              <a:rPr lang="en-US" sz="2000">
                <a:effectLst/>
              </a:rPr>
              <a:t>The color of the organism</a:t>
            </a:r>
          </a:p>
        </p:txBody>
      </p:sp>
      <p:graphicFrame>
        <p:nvGraphicFramePr>
          <p:cNvPr id="75780" name="Group 4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34290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Characteristics of a Newly Discovered Organism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Absorbs blue light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Emits infrared radiation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Contains RNA in nucleus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Appears as a red organism in full daylight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Can obtain nutrition through photosynthesis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706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4343400" y="5410200"/>
            <a:ext cx="2286000" cy="533400"/>
          </a:xfrm>
          <a:prstGeom prst="rect">
            <a:avLst/>
          </a:prstGeom>
          <a:solidFill>
            <a:srgbClr val="FFFF99">
              <a:alpha val="4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Practice Questions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Knowledge of which of these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is </a:t>
            </a:r>
            <a:r>
              <a:rPr lang="en-US" sz="2000" u="sng">
                <a:solidFill>
                  <a:schemeClr val="hlink"/>
                </a:solidFill>
                <a:effectLst/>
              </a:rPr>
              <a:t>most important in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u="sng">
                <a:solidFill>
                  <a:schemeClr val="hlink"/>
                </a:solidFill>
                <a:effectLst/>
              </a:rPr>
              <a:t>classifying</a:t>
            </a:r>
            <a:r>
              <a:rPr lang="en-US" sz="2000">
                <a:effectLst/>
              </a:rPr>
              <a:t> this new organism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into a kingdom?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>
              <a:effectLst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F </a:t>
            </a:r>
            <a:r>
              <a:rPr lang="en-US" sz="2000">
                <a:effectLst/>
              </a:rPr>
              <a:t>The color of light absorbed by the organism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G </a:t>
            </a:r>
            <a:r>
              <a:rPr lang="en-US" sz="2000">
                <a:effectLst/>
              </a:rPr>
              <a:t>The type of radiation emitted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H </a:t>
            </a:r>
            <a:r>
              <a:rPr lang="en-US" sz="2000">
                <a:effectLst/>
              </a:rPr>
              <a:t>The use of photosynthesis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J </a:t>
            </a:r>
            <a:r>
              <a:rPr lang="en-US" sz="2000">
                <a:effectLst/>
              </a:rPr>
              <a:t>The color of the organism</a:t>
            </a:r>
          </a:p>
        </p:txBody>
      </p:sp>
      <p:graphicFrame>
        <p:nvGraphicFramePr>
          <p:cNvPr id="27663" name="Group 15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34290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Characteristics of a Newly Discovered Organism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Absorbs blue light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Emits infrared radiation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Contains RNA in nucleus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Appears as a red organism in full daylight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Can obtain nutrition through photosynthesis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64" name="Line 16"/>
          <p:cNvSpPr>
            <a:spLocks noChangeShapeType="1"/>
          </p:cNvSpPr>
          <p:nvPr/>
        </p:nvSpPr>
        <p:spPr bwMode="auto">
          <a:xfrm flipH="1" flipV="1">
            <a:off x="2743200" y="2209800"/>
            <a:ext cx="1752600" cy="3124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4267200" y="5562600"/>
            <a:ext cx="3429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4343400" y="5410200"/>
            <a:ext cx="289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</a:rPr>
              <a:t>Key phrase</a:t>
            </a:r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838200" y="1981200"/>
            <a:ext cx="2362200" cy="304800"/>
          </a:xfrm>
          <a:prstGeom prst="rect">
            <a:avLst/>
          </a:prstGeom>
          <a:solidFill>
            <a:srgbClr val="FFFF99">
              <a:alpha val="4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533400" y="2286000"/>
            <a:ext cx="1371600" cy="381000"/>
          </a:xfrm>
          <a:prstGeom prst="rect">
            <a:avLst/>
          </a:prstGeom>
          <a:solidFill>
            <a:srgbClr val="FFFF99">
              <a:alpha val="4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5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Practice Questions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Knowledge of which of these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is most important in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classifying this new organism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>
                <a:effectLst/>
              </a:rPr>
              <a:t>into a kingdom?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>
              <a:effectLst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F </a:t>
            </a:r>
            <a:r>
              <a:rPr lang="en-US" sz="2000">
                <a:effectLst/>
              </a:rPr>
              <a:t>The color of light absorbed by the organism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G </a:t>
            </a:r>
            <a:r>
              <a:rPr lang="en-US" sz="2000">
                <a:effectLst/>
              </a:rPr>
              <a:t>The type of radiation emitted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solidFill>
                  <a:srgbClr val="B81200"/>
                </a:solidFill>
                <a:effectLst/>
              </a:rPr>
              <a:t>H </a:t>
            </a:r>
            <a:r>
              <a:rPr lang="en-US" sz="2000">
                <a:solidFill>
                  <a:srgbClr val="B81200"/>
                </a:solidFill>
                <a:effectLst/>
              </a:rPr>
              <a:t>The use of photosynthesis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>
                <a:effectLst/>
              </a:rPr>
              <a:t>J </a:t>
            </a:r>
            <a:r>
              <a:rPr lang="en-US" sz="2000">
                <a:effectLst/>
              </a:rPr>
              <a:t>The color of the organism</a:t>
            </a:r>
          </a:p>
        </p:txBody>
      </p:sp>
      <p:graphicFrame>
        <p:nvGraphicFramePr>
          <p:cNvPr id="35844" name="Group 4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34290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Characteristics of a Newly Discovered Organism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Absorbs blue light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Emits infrared radiation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Contains RNA in nucleus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Appears as a red organism in full daylight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• Can obtain nutrition through photosynthesis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685800" y="5257800"/>
            <a:ext cx="76200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B81200"/>
                </a:solidFill>
              </a:rPr>
              <a:t>Taxonomy uses characteristics of the organism, such as how the organism obtains energy, in classifying.</a:t>
            </a:r>
          </a:p>
        </p:txBody>
      </p:sp>
    </p:spTree>
    <p:extLst>
      <p:ext uri="{BB962C8B-B14F-4D97-AF65-F5344CB8AC3E}">
        <p14:creationId xmlns:p14="http://schemas.microsoft.com/office/powerpoint/2010/main" val="21370659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924800" cy="1143000"/>
          </a:xfrm>
        </p:spPr>
        <p:txBody>
          <a:bodyPr/>
          <a:lstStyle/>
          <a:p>
            <a:r>
              <a:rPr lang="en-US" dirty="0"/>
              <a:t>Why Do We </a:t>
            </a:r>
            <a:r>
              <a:rPr lang="en-US" dirty="0" smtClean="0"/>
              <a:t>Classify Organisms</a:t>
            </a:r>
            <a:r>
              <a:rPr lang="en-US" dirty="0"/>
              <a:t>?</a:t>
            </a:r>
          </a:p>
        </p:txBody>
      </p:sp>
      <p:sp>
        <p:nvSpPr>
          <p:cNvPr id="437251" name="Rectangle 3"/>
          <p:cNvSpPr>
            <a:spLocks noGrp="1" noChangeArrowheads="1"/>
          </p:cNvSpPr>
          <p:nvPr>
            <p:ph idx="1"/>
          </p:nvPr>
        </p:nvSpPr>
        <p:spPr>
          <a:xfrm>
            <a:off x="627994" y="1625382"/>
            <a:ext cx="3581399" cy="4495800"/>
          </a:xfrm>
        </p:spPr>
        <p:txBody>
          <a:bodyPr>
            <a:normAutofit fontScale="92500"/>
          </a:bodyPr>
          <a:lstStyle/>
          <a:p>
            <a:r>
              <a:rPr lang="en-US" dirty="0"/>
              <a:t>Biologists group organisms to represent </a:t>
            </a:r>
            <a:r>
              <a:rPr lang="en-US" b="1" u="sng" dirty="0">
                <a:solidFill>
                  <a:srgbClr val="FF0000"/>
                </a:solidFill>
              </a:rPr>
              <a:t>similaritie</a:t>
            </a:r>
            <a:r>
              <a:rPr lang="en-US" b="1" dirty="0">
                <a:solidFill>
                  <a:srgbClr val="FF0000"/>
                </a:solidFill>
              </a:rPr>
              <a:t>s</a:t>
            </a:r>
            <a:r>
              <a:rPr lang="en-US" b="1" dirty="0"/>
              <a:t> </a:t>
            </a:r>
            <a:r>
              <a:rPr lang="en-US" dirty="0"/>
              <a:t>and proposed relationships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b="1" u="sng" dirty="0">
                <a:solidFill>
                  <a:srgbClr val="FF0000"/>
                </a:solidFill>
              </a:rPr>
              <a:t>Classification </a:t>
            </a:r>
            <a:r>
              <a:rPr lang="en-US" dirty="0"/>
              <a:t>systems change with expanding knowledge about new and </a:t>
            </a:r>
            <a:r>
              <a:rPr lang="en-US" dirty="0" smtClean="0"/>
              <a:t>well-known </a:t>
            </a:r>
            <a:r>
              <a:rPr lang="en-US" dirty="0"/>
              <a:t>organisms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>
                <a:cs typeface="Helvetica Light"/>
              </a:rPr>
              <a:t>Biologists use a system of classification to organize information about the </a:t>
            </a:r>
            <a:r>
              <a:rPr lang="en-US" b="1" u="sng" dirty="0">
                <a:solidFill>
                  <a:srgbClr val="FF0000"/>
                </a:solidFill>
                <a:cs typeface="Helvetica Light"/>
              </a:rPr>
              <a:t>diversity </a:t>
            </a:r>
            <a:r>
              <a:rPr lang="en-US" dirty="0">
                <a:cs typeface="Helvetica Light"/>
              </a:rPr>
              <a:t>of living things.</a:t>
            </a:r>
          </a:p>
          <a:p>
            <a:endParaRPr lang="en-US" dirty="0"/>
          </a:p>
        </p:txBody>
      </p:sp>
      <p:pic>
        <p:nvPicPr>
          <p:cNvPr id="386050" name="Picture 2" descr="http://solentreserves.files.wordpress.com/2013/01/fungu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94684"/>
            <a:ext cx="3305175" cy="248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655290" y="4076323"/>
            <a:ext cx="3317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/>
              <a:t>Trametes</a:t>
            </a:r>
            <a:r>
              <a:rPr lang="en-US" i="1" dirty="0"/>
              <a:t> </a:t>
            </a:r>
            <a:r>
              <a:rPr lang="en-US" i="1" dirty="0" err="1"/>
              <a:t>versicolor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Classification</a:t>
            </a:r>
          </a:p>
        </p:txBody>
      </p:sp>
      <p:sp>
        <p:nvSpPr>
          <p:cNvPr id="439301" name="Rectangle 5"/>
          <p:cNvSpPr>
            <a:spLocks noGrp="1" noChangeArrowheads="1"/>
          </p:cNvSpPr>
          <p:nvPr>
            <p:ph idx="1"/>
          </p:nvPr>
        </p:nvSpPr>
        <p:spPr>
          <a:xfrm>
            <a:off x="677863" y="1371600"/>
            <a:ext cx="5800725" cy="4724400"/>
          </a:xfrm>
        </p:spPr>
        <p:txBody>
          <a:bodyPr/>
          <a:lstStyle/>
          <a:p>
            <a:r>
              <a:rPr lang="en-US" dirty="0"/>
              <a:t>Binomial Nomenclature</a:t>
            </a:r>
          </a:p>
          <a:p>
            <a:pPr lvl="1"/>
            <a:r>
              <a:rPr lang="en-US" sz="2000" dirty="0"/>
              <a:t>Two part name (Genus, </a:t>
            </a:r>
            <a:r>
              <a:rPr lang="en-US" sz="2000" b="1" u="sng" dirty="0">
                <a:solidFill>
                  <a:srgbClr val="FF0000"/>
                </a:solidFill>
              </a:rPr>
              <a:t>species</a:t>
            </a:r>
            <a:r>
              <a:rPr lang="en-US" sz="2000" dirty="0" smtClean="0"/>
              <a:t>)</a:t>
            </a:r>
          </a:p>
          <a:p>
            <a:pPr marL="411480" lvl="1" indent="0">
              <a:buNone/>
            </a:pPr>
            <a:endParaRPr lang="en-US" sz="2000" dirty="0"/>
          </a:p>
          <a:p>
            <a:r>
              <a:rPr lang="en-US" dirty="0"/>
              <a:t>Hierarchical Classification</a:t>
            </a:r>
          </a:p>
          <a:p>
            <a:pPr lvl="1"/>
            <a:r>
              <a:rPr lang="en-US" sz="2000" dirty="0"/>
              <a:t>Seven </a:t>
            </a:r>
            <a:r>
              <a:rPr lang="en-US" sz="2000" b="1" u="sng" dirty="0">
                <a:solidFill>
                  <a:srgbClr val="FF0000"/>
                </a:solidFill>
              </a:rPr>
              <a:t>Taxonomic </a:t>
            </a:r>
            <a:r>
              <a:rPr lang="en-US" sz="2000" dirty="0" smtClean="0"/>
              <a:t>Categories</a:t>
            </a:r>
          </a:p>
          <a:p>
            <a:pPr lvl="1"/>
            <a:endParaRPr lang="en-US" sz="2000" dirty="0"/>
          </a:p>
          <a:p>
            <a:r>
              <a:rPr lang="en-US" dirty="0"/>
              <a:t>Systematics</a:t>
            </a:r>
          </a:p>
          <a:p>
            <a:pPr lvl="1"/>
            <a:r>
              <a:rPr lang="en-US" sz="2000" dirty="0"/>
              <a:t>Study of the </a:t>
            </a:r>
            <a:r>
              <a:rPr lang="en-US" sz="2000" b="1" u="sng" dirty="0">
                <a:solidFill>
                  <a:srgbClr val="FF0000"/>
                </a:solidFill>
              </a:rPr>
              <a:t>evolution </a:t>
            </a:r>
            <a:r>
              <a:rPr lang="en-US" sz="2000" dirty="0"/>
              <a:t>of biological diversity</a:t>
            </a:r>
          </a:p>
        </p:txBody>
      </p:sp>
      <p:sp>
        <p:nvSpPr>
          <p:cNvPr id="2" name="Rectangle 1"/>
          <p:cNvSpPr/>
          <p:nvPr/>
        </p:nvSpPr>
        <p:spPr>
          <a:xfrm>
            <a:off x="914400" y="4876800"/>
            <a:ext cx="7391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tx1"/>
              </a:buClr>
            </a:pPr>
            <a:r>
              <a:rPr lang="en-US" b="1" u="sng" dirty="0">
                <a:solidFill>
                  <a:srgbClr val="C00000"/>
                </a:solidFill>
                <a:latin typeface="+mn-lt"/>
                <a:cs typeface="Helvetica Light"/>
              </a:rPr>
              <a:t>Classification</a:t>
            </a:r>
            <a:r>
              <a:rPr lang="en-US" b="1" u="sng" dirty="0">
                <a:latin typeface="+mn-lt"/>
                <a:cs typeface="Helvetica Light"/>
              </a:rPr>
              <a:t> </a:t>
            </a:r>
            <a:r>
              <a:rPr lang="en-US" dirty="0">
                <a:latin typeface="+mn-lt"/>
                <a:cs typeface="Helvetica Light"/>
              </a:rPr>
              <a:t>is the grouping of objects or organisms based on a set of criteria</a:t>
            </a:r>
            <a:r>
              <a:rPr lang="en-US" dirty="0" smtClean="0">
                <a:latin typeface="+mn-lt"/>
                <a:cs typeface="Helvetica Light"/>
              </a:rPr>
              <a:t>.</a:t>
            </a:r>
            <a:endParaRPr lang="en-US" dirty="0">
              <a:latin typeface="+mn-lt"/>
              <a:cs typeface="Helvetica Light"/>
            </a:endParaRPr>
          </a:p>
        </p:txBody>
      </p:sp>
      <p:pic>
        <p:nvPicPr>
          <p:cNvPr id="388098" name="Picture 2" descr="http://upload.wikimedia.org/wikipedia/commons/8/8f/Leafy_sea_dragon_by_Ta-graph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1" y="424965"/>
            <a:ext cx="3505200" cy="233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970875" y="3014663"/>
            <a:ext cx="3164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/>
              <a:t>Phycodurus</a:t>
            </a:r>
            <a:r>
              <a:rPr lang="en-US" i="1" dirty="0"/>
              <a:t> </a:t>
            </a:r>
            <a:r>
              <a:rPr lang="en-US" i="1" dirty="0" err="1"/>
              <a:t>eques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Binomial nomenclature</a:t>
            </a:r>
            <a:b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620000" cy="48006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800" dirty="0" smtClean="0">
                <a:latin typeface="Helvetica Light"/>
                <a:cs typeface="Helvetica Light"/>
              </a:rPr>
              <a:t>When </a:t>
            </a:r>
            <a:r>
              <a:rPr lang="en-US" sz="1800" dirty="0">
                <a:latin typeface="Helvetica Light"/>
                <a:cs typeface="Helvetica Light"/>
              </a:rPr>
              <a:t>writing a scientific name, scientists use these rules:</a:t>
            </a:r>
          </a:p>
          <a:p>
            <a:pPr lvl="1">
              <a:spcAft>
                <a:spcPts val="600"/>
              </a:spcAft>
            </a:pPr>
            <a:r>
              <a:rPr lang="en-US" sz="1800" dirty="0">
                <a:latin typeface="Helvetica Light"/>
                <a:cs typeface="Helvetica Light"/>
              </a:rPr>
              <a:t>The first letter of the genus name always is </a:t>
            </a:r>
            <a:r>
              <a:rPr lang="en-US" sz="1800" b="1" u="sng" dirty="0">
                <a:solidFill>
                  <a:srgbClr val="FF0000"/>
                </a:solidFill>
                <a:latin typeface="Helvetica Light"/>
                <a:cs typeface="Helvetica Light"/>
              </a:rPr>
              <a:t>capitalized,</a:t>
            </a:r>
            <a:r>
              <a:rPr lang="en-US" sz="1800" dirty="0">
                <a:latin typeface="Helvetica Light"/>
                <a:cs typeface="Helvetica Light"/>
              </a:rPr>
              <a:t> but the rest of the genus name and all letters of the specific epithet are lowercase</a:t>
            </a:r>
            <a:r>
              <a:rPr lang="en-US" sz="1800" dirty="0" smtClean="0">
                <a:latin typeface="Helvetica Light"/>
                <a:cs typeface="Helvetica Light"/>
              </a:rPr>
              <a:t>.</a:t>
            </a:r>
          </a:p>
          <a:p>
            <a:pPr lvl="1">
              <a:spcAft>
                <a:spcPts val="600"/>
              </a:spcAft>
            </a:pPr>
            <a:endParaRPr lang="en-US" sz="1800" dirty="0">
              <a:latin typeface="Helvetica Light"/>
              <a:cs typeface="Helvetica Light"/>
            </a:endParaRPr>
          </a:p>
          <a:p>
            <a:pPr lvl="1">
              <a:spcAft>
                <a:spcPts val="600"/>
              </a:spcAft>
            </a:pPr>
            <a:r>
              <a:rPr lang="en-US" sz="1800" dirty="0">
                <a:latin typeface="Helvetica Light"/>
                <a:cs typeface="Helvetica Light"/>
              </a:rPr>
              <a:t>If a scientific name is written in a printed book or magazine, it should be </a:t>
            </a:r>
            <a:r>
              <a:rPr lang="en-US" sz="1800" i="1" dirty="0">
                <a:latin typeface="Helvetica Light"/>
                <a:cs typeface="Helvetica Light"/>
              </a:rPr>
              <a:t>italicized</a:t>
            </a:r>
            <a:r>
              <a:rPr lang="en-US" sz="1800" dirty="0">
                <a:latin typeface="Helvetica Light"/>
                <a:cs typeface="Helvetica Light"/>
              </a:rPr>
              <a:t>.</a:t>
            </a:r>
          </a:p>
          <a:p>
            <a:pPr lvl="1">
              <a:spcAft>
                <a:spcPts val="600"/>
              </a:spcAft>
            </a:pPr>
            <a:r>
              <a:rPr lang="en-US" sz="1800" dirty="0">
                <a:solidFill>
                  <a:srgbClr val="C00000"/>
                </a:solidFill>
                <a:latin typeface="Helvetica Light"/>
                <a:cs typeface="Helvetica Light"/>
              </a:rPr>
              <a:t>When a scientific name is written by hand, both parts of the name should be underlined</a:t>
            </a:r>
            <a:r>
              <a:rPr lang="en-US" sz="1800" dirty="0" smtClean="0">
                <a:solidFill>
                  <a:srgbClr val="C00000"/>
                </a:solidFill>
                <a:latin typeface="Helvetica Light"/>
                <a:cs typeface="Helvetica Light"/>
              </a:rPr>
              <a:t>.</a:t>
            </a:r>
          </a:p>
          <a:p>
            <a:pPr lvl="1">
              <a:spcAft>
                <a:spcPts val="600"/>
              </a:spcAft>
            </a:pPr>
            <a:endParaRPr lang="en-US" sz="1800" dirty="0">
              <a:solidFill>
                <a:srgbClr val="C00000"/>
              </a:solidFill>
              <a:latin typeface="Helvetica Light"/>
              <a:cs typeface="Helvetica Light"/>
            </a:endParaRP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33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ChangeArrowheads="1"/>
          </p:cNvSpPr>
          <p:nvPr/>
        </p:nvSpPr>
        <p:spPr bwMode="auto">
          <a:xfrm>
            <a:off x="6858000" y="0"/>
            <a:ext cx="2286000" cy="6858000"/>
          </a:xfrm>
          <a:prstGeom prst="rect">
            <a:avLst/>
          </a:prstGeom>
          <a:solidFill>
            <a:srgbClr val="CC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47" name="Text Box 3"/>
          <p:cNvSpPr txBox="1">
            <a:spLocks noChangeArrowheads="1"/>
          </p:cNvSpPr>
          <p:nvPr/>
        </p:nvSpPr>
        <p:spPr bwMode="auto">
          <a:xfrm>
            <a:off x="6934200" y="3962400"/>
            <a:ext cx="2209800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400" dirty="0" err="1">
                <a:solidFill>
                  <a:schemeClr val="bg2"/>
                </a:solidFill>
                <a:latin typeface="Book Antiqua" pitchFamily="18" charset="0"/>
              </a:rPr>
              <a:t>Carolus</a:t>
            </a:r>
            <a:r>
              <a:rPr lang="en-US" sz="1400" dirty="0">
                <a:solidFill>
                  <a:schemeClr val="bg2"/>
                </a:solidFill>
                <a:latin typeface="Book Antiqua" pitchFamily="18" charset="0"/>
              </a:rPr>
              <a:t> von Linnaeus</a:t>
            </a:r>
            <a:br>
              <a:rPr lang="en-US" sz="1400" dirty="0">
                <a:solidFill>
                  <a:schemeClr val="bg2"/>
                </a:solidFill>
                <a:latin typeface="Book Antiqua" pitchFamily="18" charset="0"/>
              </a:rPr>
            </a:br>
            <a:r>
              <a:rPr lang="en-US" sz="1400" i="1" dirty="0">
                <a:solidFill>
                  <a:schemeClr val="bg2"/>
                </a:solidFill>
                <a:latin typeface="Book Antiqua" pitchFamily="18" charset="0"/>
              </a:rPr>
              <a:t>(1707-1778) </a:t>
            </a:r>
            <a:br>
              <a:rPr lang="en-US" sz="1400" i="1" dirty="0">
                <a:solidFill>
                  <a:schemeClr val="bg2"/>
                </a:solidFill>
                <a:latin typeface="Book Antiqua" pitchFamily="18" charset="0"/>
              </a:rPr>
            </a:br>
            <a:r>
              <a:rPr lang="en-US" sz="1400" i="1" dirty="0">
                <a:solidFill>
                  <a:schemeClr val="bg2"/>
                </a:solidFill>
                <a:latin typeface="Book Antiqua" pitchFamily="18" charset="0"/>
              </a:rPr>
              <a:t/>
            </a:r>
            <a:br>
              <a:rPr lang="en-US" sz="1400" i="1" dirty="0">
                <a:solidFill>
                  <a:schemeClr val="bg2"/>
                </a:solidFill>
                <a:latin typeface="Book Antiqua" pitchFamily="18" charset="0"/>
              </a:rPr>
            </a:br>
            <a:r>
              <a:rPr lang="en-US" sz="1400" i="1" dirty="0">
                <a:solidFill>
                  <a:schemeClr val="bg2"/>
                </a:solidFill>
                <a:latin typeface="Book Antiqua" pitchFamily="18" charset="0"/>
              </a:rPr>
              <a:t>Swedish scientist who laid the foundation for modern taxonomy</a:t>
            </a:r>
          </a:p>
        </p:txBody>
      </p:sp>
      <p:sp>
        <p:nvSpPr>
          <p:cNvPr id="4413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Binomial Nomenclature</a:t>
            </a:r>
          </a:p>
        </p:txBody>
      </p:sp>
      <p:sp>
        <p:nvSpPr>
          <p:cNvPr id="44134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Carolus</a:t>
            </a:r>
            <a:r>
              <a:rPr lang="en-US" dirty="0"/>
              <a:t> von Linnaeus </a:t>
            </a:r>
          </a:p>
          <a:p>
            <a:r>
              <a:rPr lang="en-US" sz="2800" dirty="0">
                <a:solidFill>
                  <a:srgbClr val="C00000"/>
                </a:solidFill>
              </a:rPr>
              <a:t>Two-word naming system</a:t>
            </a:r>
          </a:p>
          <a:p>
            <a:pPr lvl="1"/>
            <a:r>
              <a:rPr lang="en-US" sz="2400" dirty="0"/>
              <a:t>Genus</a:t>
            </a:r>
          </a:p>
          <a:p>
            <a:pPr lvl="2"/>
            <a:r>
              <a:rPr lang="en-US" sz="2400" dirty="0"/>
              <a:t>Noun, Capitalized, </a:t>
            </a:r>
            <a:br>
              <a:rPr lang="en-US" sz="2400" dirty="0"/>
            </a:br>
            <a:r>
              <a:rPr lang="en-US" sz="2400" dirty="0"/>
              <a:t>Underlined or Italicized</a:t>
            </a:r>
          </a:p>
          <a:p>
            <a:pPr lvl="1"/>
            <a:r>
              <a:rPr lang="en-US" sz="2400" dirty="0"/>
              <a:t>Species</a:t>
            </a:r>
          </a:p>
          <a:p>
            <a:pPr lvl="2"/>
            <a:r>
              <a:rPr lang="en-US" sz="2400" dirty="0"/>
              <a:t>Descriptive, Lower Case, </a:t>
            </a:r>
            <a:br>
              <a:rPr lang="en-US" sz="2400" dirty="0"/>
            </a:br>
            <a:r>
              <a:rPr lang="en-US" sz="2400" dirty="0"/>
              <a:t>Underlined or Italicized</a:t>
            </a:r>
          </a:p>
        </p:txBody>
      </p:sp>
      <p:sp>
        <p:nvSpPr>
          <p:cNvPr id="441350" name="Text Box 6"/>
          <p:cNvSpPr txBox="1">
            <a:spLocks noChangeArrowheads="1"/>
          </p:cNvSpPr>
          <p:nvPr/>
        </p:nvSpPr>
        <p:spPr bwMode="auto">
          <a:xfrm>
            <a:off x="7299325" y="4610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1800"/>
          </a:p>
        </p:txBody>
      </p:sp>
      <p:pic>
        <p:nvPicPr>
          <p:cNvPr id="441351" name="Picture 7" descr="Carl_von_Lin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066800"/>
            <a:ext cx="230822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Hierarchical Classification</a:t>
            </a:r>
          </a:p>
        </p:txBody>
      </p:sp>
      <p:sp>
        <p:nvSpPr>
          <p:cNvPr id="443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Taxonomic categories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Kingdom</a:t>
            </a: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u="sng" dirty="0" smtClean="0"/>
              <a:t>K</a:t>
            </a:r>
            <a:r>
              <a:rPr lang="en-US" dirty="0" smtClean="0"/>
              <a:t>ing</a:t>
            </a:r>
            <a:endParaRPr lang="en-US" dirty="0"/>
          </a:p>
          <a:p>
            <a:pPr lvl="1"/>
            <a:r>
              <a:rPr lang="en-US" dirty="0">
                <a:solidFill>
                  <a:srgbClr val="C00000"/>
                </a:solidFill>
              </a:rPr>
              <a:t>Phylum</a:t>
            </a:r>
            <a:r>
              <a:rPr lang="en-US" dirty="0"/>
              <a:t>		</a:t>
            </a:r>
            <a:r>
              <a:rPr lang="en-US" u="sng" dirty="0"/>
              <a:t>P</a:t>
            </a:r>
            <a:r>
              <a:rPr lang="en-US" dirty="0"/>
              <a:t>hilip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Class</a:t>
            </a:r>
            <a:r>
              <a:rPr lang="en-US" dirty="0"/>
              <a:t>		</a:t>
            </a:r>
            <a:r>
              <a:rPr lang="en-US" u="sng" dirty="0"/>
              <a:t>C</a:t>
            </a:r>
            <a:r>
              <a:rPr lang="en-US" dirty="0"/>
              <a:t>ame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Order</a:t>
            </a:r>
            <a:r>
              <a:rPr lang="en-US" dirty="0"/>
              <a:t>		</a:t>
            </a:r>
            <a:r>
              <a:rPr lang="en-US" u="sng" dirty="0"/>
              <a:t>O</a:t>
            </a:r>
            <a:r>
              <a:rPr lang="en-US" dirty="0"/>
              <a:t>ver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Family</a:t>
            </a:r>
            <a:r>
              <a:rPr lang="en-US" dirty="0"/>
              <a:t>		</a:t>
            </a:r>
            <a:r>
              <a:rPr lang="en-US" u="sng" dirty="0"/>
              <a:t>F</a:t>
            </a:r>
            <a:r>
              <a:rPr lang="en-US" dirty="0"/>
              <a:t>or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Genus</a:t>
            </a:r>
            <a:r>
              <a:rPr lang="en-US" dirty="0"/>
              <a:t>		</a:t>
            </a:r>
            <a:r>
              <a:rPr lang="en-US" u="sng" dirty="0"/>
              <a:t>G</a:t>
            </a:r>
            <a:r>
              <a:rPr lang="en-US" dirty="0"/>
              <a:t>reen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Species</a:t>
            </a:r>
            <a:r>
              <a:rPr lang="en-US" dirty="0"/>
              <a:t>		</a:t>
            </a:r>
            <a:r>
              <a:rPr lang="en-US" u="sng" dirty="0"/>
              <a:t>S</a:t>
            </a:r>
            <a:r>
              <a:rPr lang="en-US" dirty="0"/>
              <a:t>oup</a:t>
            </a:r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389122" name="Picture 2" descr="http://media.npr.org/assets/img/2011/06/10/spottedowl2.jpg-ada2f915ae49c7b9bac8587eb12af51c30d951d4-s6-c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396680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93679" y="4435366"/>
            <a:ext cx="31614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u="sng" dirty="0" err="1"/>
              <a:t>Strix</a:t>
            </a:r>
            <a:r>
              <a:rPr lang="en-US" b="1" i="1" u="sng" dirty="0"/>
              <a:t> </a:t>
            </a:r>
            <a:r>
              <a:rPr lang="en-US" b="1" i="1" u="sng" dirty="0" err="1"/>
              <a:t>occidentalis</a:t>
            </a:r>
            <a:endParaRPr lang="en-US" u="sng" dirty="0"/>
          </a:p>
        </p:txBody>
      </p:sp>
      <p:sp>
        <p:nvSpPr>
          <p:cNvPr id="4" name="Rectangle 3"/>
          <p:cNvSpPr/>
          <p:nvPr/>
        </p:nvSpPr>
        <p:spPr>
          <a:xfrm>
            <a:off x="457200" y="5124513"/>
            <a:ext cx="75438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latin typeface="Helvetica Light"/>
                <a:cs typeface="Helvetica Light"/>
              </a:rPr>
              <a:t>Linnaeus’s system of classification was based on observations of morphology and habitat.</a:t>
            </a:r>
          </a:p>
          <a:p>
            <a:pPr marL="342900" indent="-3429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>
                <a:latin typeface="Helvetica Light"/>
                <a:cs typeface="Helvetica Light"/>
              </a:rPr>
              <a:t>The Linnaean system was the first formal system of </a:t>
            </a:r>
            <a:r>
              <a:rPr lang="en-US" sz="2000" dirty="0">
                <a:solidFill>
                  <a:srgbClr val="B00000"/>
                </a:solidFill>
                <a:latin typeface="Helvetica Light"/>
                <a:cs typeface="Helvetica Light"/>
              </a:rPr>
              <a:t>taxonomy</a:t>
            </a:r>
            <a:r>
              <a:rPr lang="en-US" sz="2000" dirty="0">
                <a:latin typeface="Helvetica Light"/>
                <a:cs typeface="Helvetica Light"/>
              </a:rPr>
              <a:t> – the discipline of identifying, naming, and classifying organisms.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0663"/>
            <a:ext cx="7620000" cy="1143000"/>
          </a:xfrm>
        </p:spPr>
        <p:txBody>
          <a:bodyPr/>
          <a:lstStyle/>
          <a:p>
            <a:r>
              <a:rPr lang="en-US"/>
              <a:t>Kingdoms and Domains</a:t>
            </a:r>
          </a:p>
        </p:txBody>
      </p:sp>
      <p:sp>
        <p:nvSpPr>
          <p:cNvPr id="445443" name="Text Box 3"/>
          <p:cNvSpPr txBox="1">
            <a:spLocks noChangeArrowheads="1"/>
          </p:cNvSpPr>
          <p:nvPr/>
        </p:nvSpPr>
        <p:spPr bwMode="auto">
          <a:xfrm>
            <a:off x="1736725" y="1363663"/>
            <a:ext cx="1841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45444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1143000" cy="381000"/>
          </a:xfrm>
          <a:prstGeom prst="rect">
            <a:avLst/>
          </a:prstGeom>
          <a:solidFill>
            <a:srgbClr val="9A63B5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Bacteria</a:t>
            </a:r>
          </a:p>
        </p:txBody>
      </p:sp>
      <p:sp>
        <p:nvSpPr>
          <p:cNvPr id="445445" name="Text Box 5"/>
          <p:cNvSpPr txBox="1">
            <a:spLocks noChangeArrowheads="1"/>
          </p:cNvSpPr>
          <p:nvPr/>
        </p:nvSpPr>
        <p:spPr bwMode="auto">
          <a:xfrm>
            <a:off x="2057400" y="2057400"/>
            <a:ext cx="1143000" cy="381000"/>
          </a:xfrm>
          <a:prstGeom prst="rect">
            <a:avLst/>
          </a:prstGeom>
          <a:solidFill>
            <a:srgbClr val="BD4747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 err="1">
                <a:solidFill>
                  <a:sysClr val="windowText" lastClr="000000"/>
                </a:solidFill>
                <a:latin typeface="Trebuchet MS" pitchFamily="34" charset="0"/>
              </a:rPr>
              <a:t>Archaea</a:t>
            </a:r>
            <a:endParaRPr lang="en-US" sz="1200" b="1" dirty="0">
              <a:solidFill>
                <a:sysClr val="windowText" lastClr="000000"/>
              </a:solidFill>
              <a:latin typeface="Trebuchet MS" pitchFamily="34" charset="0"/>
            </a:endParaRPr>
          </a:p>
        </p:txBody>
      </p:sp>
      <p:sp>
        <p:nvSpPr>
          <p:cNvPr id="445446" name="Text Box 6"/>
          <p:cNvSpPr txBox="1">
            <a:spLocks noChangeArrowheads="1"/>
          </p:cNvSpPr>
          <p:nvPr/>
        </p:nvSpPr>
        <p:spPr bwMode="auto">
          <a:xfrm>
            <a:off x="3352800" y="2057400"/>
            <a:ext cx="5029200" cy="381000"/>
          </a:xfrm>
          <a:prstGeom prst="rect">
            <a:avLst/>
          </a:prstGeom>
          <a:solidFill>
            <a:srgbClr val="3D997A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 err="1">
                <a:solidFill>
                  <a:sysClr val="windowText" lastClr="000000"/>
                </a:solidFill>
                <a:latin typeface="Trebuchet MS" pitchFamily="34" charset="0"/>
              </a:rPr>
              <a:t>Eukarya</a:t>
            </a:r>
            <a:endParaRPr lang="en-US" sz="1200" b="1" dirty="0">
              <a:solidFill>
                <a:sysClr val="windowText" lastClr="000000"/>
              </a:solidFill>
              <a:latin typeface="Trebuchet MS" pitchFamily="34" charset="0"/>
            </a:endParaRPr>
          </a:p>
        </p:txBody>
      </p:sp>
      <p:sp>
        <p:nvSpPr>
          <p:cNvPr id="445447" name="Text Box 7"/>
          <p:cNvSpPr txBox="1">
            <a:spLocks noChangeArrowheads="1"/>
          </p:cNvSpPr>
          <p:nvPr/>
        </p:nvSpPr>
        <p:spPr bwMode="auto">
          <a:xfrm>
            <a:off x="762000" y="3352800"/>
            <a:ext cx="1143000" cy="381000"/>
          </a:xfrm>
          <a:prstGeom prst="rect">
            <a:avLst/>
          </a:prstGeom>
          <a:solidFill>
            <a:srgbClr val="9A63B5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Bacteria</a:t>
            </a:r>
          </a:p>
        </p:txBody>
      </p:sp>
      <p:sp>
        <p:nvSpPr>
          <p:cNvPr id="445448" name="Text Box 8"/>
          <p:cNvSpPr txBox="1">
            <a:spLocks noChangeArrowheads="1"/>
          </p:cNvSpPr>
          <p:nvPr/>
        </p:nvSpPr>
        <p:spPr bwMode="auto">
          <a:xfrm>
            <a:off x="2057400" y="3352800"/>
            <a:ext cx="1143000" cy="381000"/>
          </a:xfrm>
          <a:prstGeom prst="rect">
            <a:avLst/>
          </a:prstGeom>
          <a:solidFill>
            <a:srgbClr val="BE5A5A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 err="1">
                <a:solidFill>
                  <a:sysClr val="windowText" lastClr="000000"/>
                </a:solidFill>
                <a:latin typeface="Trebuchet MS" pitchFamily="34" charset="0"/>
              </a:rPr>
              <a:t>Archaea</a:t>
            </a:r>
            <a:endParaRPr lang="en-US" sz="1200" b="1" dirty="0">
              <a:solidFill>
                <a:sysClr val="windowText" lastClr="000000"/>
              </a:solidFill>
              <a:latin typeface="Trebuchet MS" pitchFamily="34" charset="0"/>
            </a:endParaRPr>
          </a:p>
        </p:txBody>
      </p:sp>
      <p:sp>
        <p:nvSpPr>
          <p:cNvPr id="445449" name="Text Box 9"/>
          <p:cNvSpPr txBox="1">
            <a:spLocks noChangeArrowheads="1"/>
          </p:cNvSpPr>
          <p:nvPr/>
        </p:nvSpPr>
        <p:spPr bwMode="auto">
          <a:xfrm>
            <a:off x="3352800" y="3352800"/>
            <a:ext cx="1143000" cy="381000"/>
          </a:xfrm>
          <a:prstGeom prst="rect">
            <a:avLst/>
          </a:prstGeom>
          <a:solidFill>
            <a:srgbClr val="D7A415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Protista</a:t>
            </a:r>
          </a:p>
        </p:txBody>
      </p:sp>
      <p:sp>
        <p:nvSpPr>
          <p:cNvPr id="445450" name="Text Box 10"/>
          <p:cNvSpPr txBox="1">
            <a:spLocks noChangeArrowheads="1"/>
          </p:cNvSpPr>
          <p:nvPr/>
        </p:nvSpPr>
        <p:spPr bwMode="auto">
          <a:xfrm>
            <a:off x="4648200" y="3352800"/>
            <a:ext cx="1143000" cy="381000"/>
          </a:xfrm>
          <a:prstGeom prst="rect">
            <a:avLst/>
          </a:prstGeom>
          <a:solidFill>
            <a:srgbClr val="5C993D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Plantae</a:t>
            </a:r>
          </a:p>
        </p:txBody>
      </p:sp>
      <p:sp>
        <p:nvSpPr>
          <p:cNvPr id="445451" name="Text Box 11"/>
          <p:cNvSpPr txBox="1">
            <a:spLocks noChangeArrowheads="1"/>
          </p:cNvSpPr>
          <p:nvPr/>
        </p:nvSpPr>
        <p:spPr bwMode="auto">
          <a:xfrm>
            <a:off x="5943600" y="3352800"/>
            <a:ext cx="1143000" cy="381000"/>
          </a:xfrm>
          <a:prstGeom prst="rect">
            <a:avLst/>
          </a:prstGeom>
          <a:solidFill>
            <a:srgbClr val="B33D8C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Fungi</a:t>
            </a:r>
          </a:p>
        </p:txBody>
      </p:sp>
      <p:sp>
        <p:nvSpPr>
          <p:cNvPr id="445452" name="Text Box 12"/>
          <p:cNvSpPr txBox="1">
            <a:spLocks noChangeArrowheads="1"/>
          </p:cNvSpPr>
          <p:nvPr/>
        </p:nvSpPr>
        <p:spPr bwMode="auto">
          <a:xfrm>
            <a:off x="7239000" y="3352800"/>
            <a:ext cx="1143000" cy="381000"/>
          </a:xfrm>
          <a:prstGeom prst="rect">
            <a:avLst/>
          </a:prstGeom>
          <a:solidFill>
            <a:srgbClr val="456AB5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 err="1">
                <a:solidFill>
                  <a:sysClr val="windowText" lastClr="000000"/>
                </a:solidFill>
                <a:latin typeface="Trebuchet MS" pitchFamily="34" charset="0"/>
              </a:rPr>
              <a:t>Animalia</a:t>
            </a:r>
            <a:endParaRPr lang="en-US" sz="1200" b="1" dirty="0">
              <a:solidFill>
                <a:sysClr val="windowText" lastClr="000000"/>
              </a:solidFill>
              <a:latin typeface="Trebuchet MS" pitchFamily="34" charset="0"/>
            </a:endParaRPr>
          </a:p>
        </p:txBody>
      </p:sp>
      <p:sp>
        <p:nvSpPr>
          <p:cNvPr id="445453" name="Text Box 13"/>
          <p:cNvSpPr txBox="1">
            <a:spLocks noChangeArrowheads="1"/>
          </p:cNvSpPr>
          <p:nvPr/>
        </p:nvSpPr>
        <p:spPr bwMode="auto">
          <a:xfrm>
            <a:off x="762000" y="4648200"/>
            <a:ext cx="2438400" cy="381000"/>
          </a:xfrm>
          <a:prstGeom prst="rect">
            <a:avLst/>
          </a:prstGeom>
          <a:solidFill>
            <a:srgbClr val="9A63B5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 err="1">
                <a:solidFill>
                  <a:sysClr val="windowText" lastClr="000000"/>
                </a:solidFill>
                <a:latin typeface="Trebuchet MS" pitchFamily="34" charset="0"/>
              </a:rPr>
              <a:t>Monera</a:t>
            </a:r>
            <a:endParaRPr lang="en-US" sz="1200" b="1" dirty="0">
              <a:solidFill>
                <a:sysClr val="windowText" lastClr="000000"/>
              </a:solidFill>
              <a:latin typeface="Trebuchet MS" pitchFamily="34" charset="0"/>
            </a:endParaRPr>
          </a:p>
        </p:txBody>
      </p:sp>
      <p:sp>
        <p:nvSpPr>
          <p:cNvPr id="445454" name="Text Box 14"/>
          <p:cNvSpPr txBox="1">
            <a:spLocks noChangeArrowheads="1"/>
          </p:cNvSpPr>
          <p:nvPr/>
        </p:nvSpPr>
        <p:spPr bwMode="auto">
          <a:xfrm>
            <a:off x="3352800" y="4648200"/>
            <a:ext cx="1143000" cy="381000"/>
          </a:xfrm>
          <a:prstGeom prst="rect">
            <a:avLst/>
          </a:prstGeom>
          <a:solidFill>
            <a:srgbClr val="D7A415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Protista</a:t>
            </a:r>
          </a:p>
        </p:txBody>
      </p:sp>
      <p:sp>
        <p:nvSpPr>
          <p:cNvPr id="445455" name="Text Box 15"/>
          <p:cNvSpPr txBox="1">
            <a:spLocks noChangeArrowheads="1"/>
          </p:cNvSpPr>
          <p:nvPr/>
        </p:nvSpPr>
        <p:spPr bwMode="auto">
          <a:xfrm>
            <a:off x="4648200" y="4648200"/>
            <a:ext cx="1143000" cy="381000"/>
          </a:xfrm>
          <a:prstGeom prst="rect">
            <a:avLst/>
          </a:prstGeom>
          <a:solidFill>
            <a:srgbClr val="5C993D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Plantae</a:t>
            </a:r>
          </a:p>
        </p:txBody>
      </p:sp>
      <p:sp>
        <p:nvSpPr>
          <p:cNvPr id="445456" name="Text Box 16"/>
          <p:cNvSpPr txBox="1">
            <a:spLocks noChangeArrowheads="1"/>
          </p:cNvSpPr>
          <p:nvPr/>
        </p:nvSpPr>
        <p:spPr bwMode="auto">
          <a:xfrm>
            <a:off x="5943600" y="4648200"/>
            <a:ext cx="1143000" cy="381000"/>
          </a:xfrm>
          <a:prstGeom prst="rect">
            <a:avLst/>
          </a:prstGeom>
          <a:solidFill>
            <a:srgbClr val="BE5A5A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>
                <a:solidFill>
                  <a:sysClr val="windowText" lastClr="000000"/>
                </a:solidFill>
                <a:latin typeface="Trebuchet MS" pitchFamily="34" charset="0"/>
              </a:rPr>
              <a:t>Fungi</a:t>
            </a:r>
          </a:p>
        </p:txBody>
      </p:sp>
      <p:sp>
        <p:nvSpPr>
          <p:cNvPr id="445457" name="Text Box 17"/>
          <p:cNvSpPr txBox="1">
            <a:spLocks noChangeArrowheads="1"/>
          </p:cNvSpPr>
          <p:nvPr/>
        </p:nvSpPr>
        <p:spPr bwMode="auto">
          <a:xfrm>
            <a:off x="7239000" y="4648200"/>
            <a:ext cx="1143000" cy="381000"/>
          </a:xfrm>
          <a:prstGeom prst="rect">
            <a:avLst/>
          </a:prstGeom>
          <a:solidFill>
            <a:srgbClr val="456AB5">
              <a:alpha val="50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1200" b="1" dirty="0" err="1">
                <a:solidFill>
                  <a:sysClr val="windowText" lastClr="000000"/>
                </a:solidFill>
                <a:latin typeface="Trebuchet MS" pitchFamily="34" charset="0"/>
              </a:rPr>
              <a:t>Animalia</a:t>
            </a:r>
            <a:endParaRPr lang="en-US" sz="1200" b="1" dirty="0">
              <a:solidFill>
                <a:sysClr val="windowText" lastClr="000000"/>
              </a:solidFill>
              <a:latin typeface="Trebuchet MS" pitchFamily="34" charset="0"/>
            </a:endParaRPr>
          </a:p>
        </p:txBody>
      </p:sp>
      <p:sp>
        <p:nvSpPr>
          <p:cNvPr id="445458" name="Text Box 18"/>
          <p:cNvSpPr txBox="1">
            <a:spLocks noChangeArrowheads="1"/>
          </p:cNvSpPr>
          <p:nvPr/>
        </p:nvSpPr>
        <p:spPr bwMode="auto">
          <a:xfrm>
            <a:off x="735724" y="1676400"/>
            <a:ext cx="434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solidFill>
                  <a:sysClr val="windowText" lastClr="000000"/>
                </a:solidFill>
                <a:latin typeface="Book Antiqua" pitchFamily="18" charset="0"/>
              </a:rPr>
              <a:t>The three-domain system</a:t>
            </a:r>
          </a:p>
        </p:txBody>
      </p:sp>
      <p:sp>
        <p:nvSpPr>
          <p:cNvPr id="445459" name="Text Box 19"/>
          <p:cNvSpPr txBox="1">
            <a:spLocks noChangeArrowheads="1"/>
          </p:cNvSpPr>
          <p:nvPr/>
        </p:nvSpPr>
        <p:spPr bwMode="auto">
          <a:xfrm>
            <a:off x="762000" y="2971800"/>
            <a:ext cx="457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solidFill>
                  <a:sysClr val="windowText" lastClr="000000"/>
                </a:solidFill>
                <a:latin typeface="Book Antiqua" pitchFamily="18" charset="0"/>
              </a:rPr>
              <a:t>The six-kingdom system</a:t>
            </a:r>
          </a:p>
        </p:txBody>
      </p:sp>
      <p:sp>
        <p:nvSpPr>
          <p:cNvPr id="445460" name="Text Box 20"/>
          <p:cNvSpPr txBox="1">
            <a:spLocks noChangeArrowheads="1"/>
          </p:cNvSpPr>
          <p:nvPr/>
        </p:nvSpPr>
        <p:spPr bwMode="auto">
          <a:xfrm>
            <a:off x="762000" y="4267200"/>
            <a:ext cx="5562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solidFill>
                  <a:sysClr val="windowText" lastClr="000000"/>
                </a:solidFill>
                <a:latin typeface="Book Antiqua" pitchFamily="18" charset="0"/>
              </a:rPr>
              <a:t>The traditional five-kingdom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7866</TotalTime>
  <Words>1661</Words>
  <Application>Microsoft Office PowerPoint</Application>
  <PresentationFormat>On-screen Show (4:3)</PresentationFormat>
  <Paragraphs>360</Paragraphs>
  <Slides>36</Slides>
  <Notes>26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Adjacency</vt:lpstr>
      <vt:lpstr>  Diversity of Life Biological Classification  </vt:lpstr>
      <vt:lpstr>Essential Questions</vt:lpstr>
      <vt:lpstr>Vocabulary</vt:lpstr>
      <vt:lpstr>Why Do We Classify Organisms?</vt:lpstr>
      <vt:lpstr>Classification</vt:lpstr>
      <vt:lpstr>Binomial nomenclature </vt:lpstr>
      <vt:lpstr>Binomial Nomenclature</vt:lpstr>
      <vt:lpstr>Hierarchical Classification</vt:lpstr>
      <vt:lpstr>Kingdoms and Domains</vt:lpstr>
      <vt:lpstr>PowerPoint Presentation</vt:lpstr>
      <vt:lpstr>Taxonomic Categories</vt:lpstr>
      <vt:lpstr>Commit and Toss</vt:lpstr>
      <vt:lpstr>Taxonomic Categories</vt:lpstr>
      <vt:lpstr>Systematics: Evolutionary Classification of Organisms</vt:lpstr>
      <vt:lpstr>Taxonomic Diagrams</vt:lpstr>
      <vt:lpstr>Dichotomous Keys Identify Organisms </vt:lpstr>
      <vt:lpstr>Essential Questions</vt:lpstr>
      <vt:lpstr>Vocabulary</vt:lpstr>
      <vt:lpstr>Grouping Species </vt:lpstr>
      <vt:lpstr>Turn to your partner  </vt:lpstr>
      <vt:lpstr>Taxonomy Levels of Grouping</vt:lpstr>
      <vt:lpstr>Domain Eukarya</vt:lpstr>
      <vt:lpstr>Kingdom Animalia</vt:lpstr>
      <vt:lpstr>PowerPoint Presentation</vt:lpstr>
      <vt:lpstr>Kingdom Plantae</vt:lpstr>
      <vt:lpstr>Discuss with your partner two ways plants are different from animals</vt:lpstr>
      <vt:lpstr>Kingdom Fungi</vt:lpstr>
      <vt:lpstr>The Fungi below is commonly called Reindeer lichen which is a mutualistic relationship between a fungus and an algae or cyanobacteria.   This is a common source of food for reindeer during the winter.</vt:lpstr>
      <vt:lpstr>Kingdoms Protista</vt:lpstr>
      <vt:lpstr>Domain Bacteria</vt:lpstr>
      <vt:lpstr>Domain Archaea</vt:lpstr>
      <vt:lpstr>Viruses – an exception</vt:lpstr>
      <vt:lpstr>Where do bacteria live?</vt:lpstr>
      <vt:lpstr>Practice Questions</vt:lpstr>
      <vt:lpstr>Practice Questions</vt:lpstr>
      <vt:lpstr>Practice Questions</vt:lpstr>
    </vt:vector>
  </TitlesOfParts>
  <Company>Baylor College of Medicine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Center for TeleMedicine</dc:creator>
  <cp:lastModifiedBy>Plant, Cynthia</cp:lastModifiedBy>
  <cp:revision>205</cp:revision>
  <dcterms:created xsi:type="dcterms:W3CDTF">1999-11-11T15:59:39Z</dcterms:created>
  <dcterms:modified xsi:type="dcterms:W3CDTF">2016-06-16T16:00:21Z</dcterms:modified>
</cp:coreProperties>
</file>